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Nunito"/>
      <p:regular r:id="rId47"/>
      <p:bold r:id="rId48"/>
      <p:italic r:id="rId49"/>
      <p:boldItalic r:id="rId50"/>
    </p:embeddedFont>
    <p:embeddedFont>
      <p:font typeface="Tahoma"/>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bold.fntdata"/><Relationship Id="rId47" Type="http://schemas.openxmlformats.org/officeDocument/2006/relationships/font" Target="fonts/Nunito-regular.fntdata"/><Relationship Id="rId49"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Tahoma-regular.fntdata"/><Relationship Id="rId50" Type="http://schemas.openxmlformats.org/officeDocument/2006/relationships/font" Target="fonts/Nunito-boldItalic.fntdata"/><Relationship Id="rId52" Type="http://schemas.openxmlformats.org/officeDocument/2006/relationships/font" Target="fonts/Tahom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8e82b792e_0_7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gd8e82b792e_0_7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8e82b792e_0_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d8e82b792e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8e82b792e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gd8e82b792e_0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d8e82b792e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 name="Google Shape;291;gd8e82b792e_0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d8e82b792e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gd8e82b792e_0_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d8e82b792e_0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d8e82b792e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8e82b792e_0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gd8e82b792e_0_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f703e7355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2" name="Google Shape;342;gdf703e7355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df703e7355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8" name="Google Shape;348;gdf703e7355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f703e7355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gdf703e7355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f703e7355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0" name="Google Shape;360;gdf703e7355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f703e7355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gdf703e7355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f703e7355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 name="Google Shape;372;gdf703e7355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df703e7355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8" name="Google Shape;378;gdf703e7355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df703e7355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4" name="Google Shape;384;gdf703e7355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df703e7355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gdf703e7355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df703e7355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6" name="Google Shape;396;gdf703e7355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df703e7355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 name="Google Shape;403;gdf703e7355_0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df703e7355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9" name="Google Shape;409;gdf703e7355_0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df703e7355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6" name="Google Shape;416;gdf703e7355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df703e7355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gdf703e7355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df703e7355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 name="Google Shape;429;gdf703e7355_0_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b141f1b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5" name="Google Shape;435;geb141f1b7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d400e85af4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d400e85af4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c08e80bf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gdc08e80bf1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8e82b792e_0_5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 name="Google Shape;196;gd8e82b792e_0_5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3" name="Google Shape;20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105" name="Shape 105"/>
        <p:cNvGrpSpPr/>
        <p:nvPr/>
      </p:nvGrpSpPr>
      <p:grpSpPr>
        <a:xfrm>
          <a:off x="0" y="0"/>
          <a:ext cx="0" cy="0"/>
          <a:chOff x="0" y="0"/>
          <a:chExt cx="0" cy="0"/>
        </a:xfrm>
      </p:grpSpPr>
      <p:sp>
        <p:nvSpPr>
          <p:cNvPr id="106" name="Google Shape;106;p11"/>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1"/>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1"/>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10" name="Google Shape;110;p1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111" name="Shape 111"/>
        <p:cNvGrpSpPr/>
        <p:nvPr/>
      </p:nvGrpSpPr>
      <p:grpSpPr>
        <a:xfrm>
          <a:off x="0" y="0"/>
          <a:ext cx="0" cy="0"/>
          <a:chOff x="0" y="0"/>
          <a:chExt cx="0" cy="0"/>
        </a:xfrm>
      </p:grpSpPr>
      <p:sp>
        <p:nvSpPr>
          <p:cNvPr id="112" name="Google Shape;112;p12"/>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 name="Google Shape;113;p12"/>
          <p:cNvGrpSpPr/>
          <p:nvPr/>
        </p:nvGrpSpPr>
        <p:grpSpPr>
          <a:xfrm>
            <a:off x="5959223" y="4119576"/>
            <a:ext cx="2520952" cy="1024165"/>
            <a:chOff x="6917201" y="0"/>
            <a:chExt cx="2227777" cy="863400"/>
          </a:xfrm>
        </p:grpSpPr>
        <p:sp>
          <p:nvSpPr>
            <p:cNvPr id="114" name="Google Shape;114;p12"/>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2"/>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2"/>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12"/>
          <p:cNvGrpSpPr/>
          <p:nvPr/>
        </p:nvGrpSpPr>
        <p:grpSpPr>
          <a:xfrm>
            <a:off x="199150" y="2"/>
            <a:ext cx="2795414" cy="1083308"/>
            <a:chOff x="6917201" y="0"/>
            <a:chExt cx="2227777" cy="863400"/>
          </a:xfrm>
        </p:grpSpPr>
        <p:sp>
          <p:nvSpPr>
            <p:cNvPr id="118" name="Google Shape;118;p1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 name="Google Shape;121;p12"/>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2" name="Google Shape;122;p12"/>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3" name="Google Shape;123;p1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showMasterSp="0">
  <p:cSld name="SECTION_HEADER_1">
    <p:spTree>
      <p:nvGrpSpPr>
        <p:cNvPr id="124" name="Shape 124"/>
        <p:cNvGrpSpPr/>
        <p:nvPr/>
      </p:nvGrpSpPr>
      <p:grpSpPr>
        <a:xfrm>
          <a:off x="0" y="0"/>
          <a:ext cx="0" cy="0"/>
          <a:chOff x="0" y="0"/>
          <a:chExt cx="0" cy="0"/>
        </a:xfrm>
      </p:grpSpPr>
      <p:pic>
        <p:nvPicPr>
          <p:cNvPr descr="OBJETO DE ESTUDIO DE LA LÓGICA" id="125" name="Google Shape;125;p13"/>
          <p:cNvPicPr preferRelativeResize="0"/>
          <p:nvPr/>
        </p:nvPicPr>
        <p:blipFill rotWithShape="1">
          <a:blip r:embed="rId2">
            <a:alphaModFix/>
          </a:blip>
          <a:srcRect b="0" l="0" r="0" t="0"/>
          <a:stretch/>
        </p:blipFill>
        <p:spPr>
          <a:xfrm>
            <a:off x="0" y="24493"/>
            <a:ext cx="9144000" cy="5143502"/>
          </a:xfrm>
          <a:prstGeom prst="rect">
            <a:avLst/>
          </a:prstGeom>
          <a:noFill/>
          <a:ln>
            <a:noFill/>
          </a:ln>
          <a:effectLst>
            <a:outerShdw blurRad="50800" rotWithShape="0" algn="ctr" dir="5400000" dist="50800">
              <a:srgbClr val="000000">
                <a:alpha val="0"/>
              </a:srgbClr>
            </a:outerShdw>
          </a:effectLst>
        </p:spPr>
      </p:pic>
      <p:sp>
        <p:nvSpPr>
          <p:cNvPr id="126" name="Google Shape;126;p13"/>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3"/>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3"/>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262626"/>
              </a:buClr>
              <a:buSzPts val="6000"/>
              <a:buFont typeface="Calibri"/>
              <a:buNone/>
              <a:defRPr b="0" sz="6000">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9" name="Google Shape;129;p13"/>
          <p:cNvSpPr txBox="1"/>
          <p:nvPr>
            <p:ph idx="1" type="body"/>
          </p:nvPr>
        </p:nvSpPr>
        <p:spPr>
          <a:xfrm>
            <a:off x="822960" y="3339846"/>
            <a:ext cx="7543800" cy="857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900"/>
              </a:spcBef>
              <a:spcAft>
                <a:spcPts val="0"/>
              </a:spcAft>
              <a:buSzPts val="1800"/>
              <a:buNone/>
              <a:defRPr sz="18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130" name="Google Shape;130;p13"/>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13"/>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 name="Google Shape;132;p13"/>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cxnSp>
        <p:nvCxnSpPr>
          <p:cNvPr id="133" name="Google Shape;133;p13"/>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type="obj">
  <p:cSld name="OBJECT">
    <p:spTree>
      <p:nvGrpSpPr>
        <p:cNvPr id="134" name="Shape 134"/>
        <p:cNvGrpSpPr/>
        <p:nvPr/>
      </p:nvGrpSpPr>
      <p:grpSpPr>
        <a:xfrm>
          <a:off x="0" y="0"/>
          <a:ext cx="0" cy="0"/>
          <a:chOff x="0" y="0"/>
          <a:chExt cx="0" cy="0"/>
        </a:xfrm>
      </p:grpSpPr>
      <p:sp>
        <p:nvSpPr>
          <p:cNvPr id="135" name="Google Shape;135;p14"/>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3F3F3F"/>
              </a:buClr>
              <a:buSzPts val="36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6" name="Google Shape;136;p14"/>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137" name="Google Shape;137;p14"/>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14"/>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14"/>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800"/>
              <a:buFont typeface="Calibri"/>
              <a:buNone/>
              <a:defRPr b="0" i="0" sz="8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3"/>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3"/>
          <p:cNvGrpSpPr/>
          <p:nvPr/>
        </p:nvGrpSpPr>
        <p:grpSpPr>
          <a:xfrm>
            <a:off x="255200" y="592"/>
            <a:ext cx="2250363" cy="1044300"/>
            <a:chOff x="255200" y="592"/>
            <a:chExt cx="2250363" cy="1044300"/>
          </a:xfrm>
        </p:grpSpPr>
        <p:sp>
          <p:nvSpPr>
            <p:cNvPr id="17" name="Google Shape;17;p3"/>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3"/>
          <p:cNvGrpSpPr/>
          <p:nvPr/>
        </p:nvGrpSpPr>
        <p:grpSpPr>
          <a:xfrm>
            <a:off x="905395" y="592"/>
            <a:ext cx="2250363" cy="1044300"/>
            <a:chOff x="905395" y="592"/>
            <a:chExt cx="2250363" cy="1044300"/>
          </a:xfrm>
        </p:grpSpPr>
        <p:sp>
          <p:nvSpPr>
            <p:cNvPr id="21" name="Google Shape;21;p3"/>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3"/>
          <p:cNvGrpSpPr/>
          <p:nvPr/>
        </p:nvGrpSpPr>
        <p:grpSpPr>
          <a:xfrm>
            <a:off x="7057470" y="5088"/>
            <a:ext cx="1851282" cy="752108"/>
            <a:chOff x="6917201" y="0"/>
            <a:chExt cx="2227777" cy="863400"/>
          </a:xfrm>
        </p:grpSpPr>
        <p:sp>
          <p:nvSpPr>
            <p:cNvPr id="25" name="Google Shape;25;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3"/>
          <p:cNvGrpSpPr/>
          <p:nvPr/>
        </p:nvGrpSpPr>
        <p:grpSpPr>
          <a:xfrm>
            <a:off x="6553032" y="4217852"/>
            <a:ext cx="2389068" cy="925737"/>
            <a:chOff x="6917201" y="0"/>
            <a:chExt cx="2227777" cy="863400"/>
          </a:xfrm>
        </p:grpSpPr>
        <p:sp>
          <p:nvSpPr>
            <p:cNvPr id="29" name="Google Shape;29;p3"/>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3"/>
          <p:cNvGrpSpPr/>
          <p:nvPr/>
        </p:nvGrpSpPr>
        <p:grpSpPr>
          <a:xfrm>
            <a:off x="199150" y="4055652"/>
            <a:ext cx="2795414" cy="1083308"/>
            <a:chOff x="6917201" y="0"/>
            <a:chExt cx="2227777" cy="863400"/>
          </a:xfrm>
        </p:grpSpPr>
        <p:sp>
          <p:nvSpPr>
            <p:cNvPr id="33" name="Google Shape;33;p3"/>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7" name="Google Shape;37;p3"/>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9" name="Shape 39"/>
        <p:cNvGrpSpPr/>
        <p:nvPr/>
      </p:nvGrpSpPr>
      <p:grpSpPr>
        <a:xfrm>
          <a:off x="0" y="0"/>
          <a:ext cx="0" cy="0"/>
          <a:chOff x="0" y="0"/>
          <a:chExt cx="0" cy="0"/>
        </a:xfrm>
      </p:grpSpPr>
      <p:sp>
        <p:nvSpPr>
          <p:cNvPr id="40" name="Google Shape;4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45" name="Shape 45"/>
        <p:cNvGrpSpPr/>
        <p:nvPr/>
      </p:nvGrpSpPr>
      <p:grpSpPr>
        <a:xfrm>
          <a:off x="0" y="0"/>
          <a:ext cx="0" cy="0"/>
          <a:chOff x="0" y="0"/>
          <a:chExt cx="0" cy="0"/>
        </a:xfrm>
      </p:grpSpPr>
      <p:sp>
        <p:nvSpPr>
          <p:cNvPr id="46" name="Google Shape;46;p5"/>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 name="Google Shape;48;p5"/>
          <p:cNvGrpSpPr/>
          <p:nvPr/>
        </p:nvGrpSpPr>
        <p:grpSpPr>
          <a:xfrm>
            <a:off x="255991" y="-119"/>
            <a:ext cx="2251347" cy="1043408"/>
            <a:chOff x="3961956" y="4383950"/>
            <a:chExt cx="1160548" cy="548700"/>
          </a:xfrm>
        </p:grpSpPr>
        <p:sp>
          <p:nvSpPr>
            <p:cNvPr id="49" name="Google Shape;49;p5"/>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 name="Google Shape;53;p5"/>
          <p:cNvGrpSpPr/>
          <p:nvPr/>
        </p:nvGrpSpPr>
        <p:grpSpPr>
          <a:xfrm>
            <a:off x="34934" y="4522125"/>
            <a:ext cx="1593306" cy="617072"/>
            <a:chOff x="6917201" y="0"/>
            <a:chExt cx="2227777" cy="863400"/>
          </a:xfrm>
        </p:grpSpPr>
        <p:sp>
          <p:nvSpPr>
            <p:cNvPr id="54" name="Google Shape;54;p5"/>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 name="Google Shape;57;p5"/>
          <p:cNvGrpSpPr/>
          <p:nvPr/>
        </p:nvGrpSpPr>
        <p:grpSpPr>
          <a:xfrm>
            <a:off x="5886354" y="1243"/>
            <a:ext cx="3257455" cy="1261514"/>
            <a:chOff x="6917201" y="0"/>
            <a:chExt cx="2227777" cy="863400"/>
          </a:xfrm>
        </p:grpSpPr>
        <p:sp>
          <p:nvSpPr>
            <p:cNvPr id="58" name="Google Shape;58;p5"/>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5"/>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62" name="Google Shape;62;p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3" name="Shape 63"/>
        <p:cNvGrpSpPr/>
        <p:nvPr/>
      </p:nvGrpSpPr>
      <p:grpSpPr>
        <a:xfrm>
          <a:off x="0" y="0"/>
          <a:ext cx="0" cy="0"/>
          <a:chOff x="0" y="0"/>
          <a:chExt cx="0" cy="0"/>
        </a:xfrm>
      </p:grpSpPr>
      <p:sp>
        <p:nvSpPr>
          <p:cNvPr id="64" name="Google Shape;64;p6"/>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 name="Google Shape;65;p6"/>
          <p:cNvGrpSpPr/>
          <p:nvPr/>
        </p:nvGrpSpPr>
        <p:grpSpPr>
          <a:xfrm>
            <a:off x="5594191" y="3961115"/>
            <a:ext cx="2910145" cy="1182340"/>
            <a:chOff x="6917201" y="0"/>
            <a:chExt cx="2227777" cy="863400"/>
          </a:xfrm>
        </p:grpSpPr>
        <p:sp>
          <p:nvSpPr>
            <p:cNvPr id="66" name="Google Shape;66;p6"/>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 name="Google Shape;69;p6"/>
          <p:cNvGrpSpPr/>
          <p:nvPr/>
        </p:nvGrpSpPr>
        <p:grpSpPr>
          <a:xfrm>
            <a:off x="199150" y="2"/>
            <a:ext cx="2795414" cy="1083308"/>
            <a:chOff x="6917201" y="0"/>
            <a:chExt cx="2227777" cy="863400"/>
          </a:xfrm>
        </p:grpSpPr>
        <p:sp>
          <p:nvSpPr>
            <p:cNvPr id="70" name="Google Shape;70;p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6"/>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 name="Google Shape;73;p6"/>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74" name="Google Shape;74;p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75" name="Shape 75"/>
        <p:cNvGrpSpPr/>
        <p:nvPr/>
      </p:nvGrpSpPr>
      <p:grpSpPr>
        <a:xfrm>
          <a:off x="0" y="0"/>
          <a:ext cx="0" cy="0"/>
          <a:chOff x="0" y="0"/>
          <a:chExt cx="0" cy="0"/>
        </a:xfrm>
      </p:grpSpPr>
      <p:sp>
        <p:nvSpPr>
          <p:cNvPr id="76" name="Google Shape;76;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0" name="Google Shape;80;p7"/>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1" name="Google Shape;81;p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82" name="Shape 82"/>
        <p:cNvGrpSpPr/>
        <p:nvPr/>
      </p:nvGrpSpPr>
      <p:grpSpPr>
        <a:xfrm>
          <a:off x="0" y="0"/>
          <a:ext cx="0" cy="0"/>
          <a:chOff x="0" y="0"/>
          <a:chExt cx="0" cy="0"/>
        </a:xfrm>
      </p:grpSpPr>
      <p:sp>
        <p:nvSpPr>
          <p:cNvPr id="83" name="Google Shape;83;p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8"/>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7" name="Google Shape;87;p8"/>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8" name="Google Shape;88;p8"/>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9" name="Google Shape;89;p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90" name="Shape 90"/>
        <p:cNvGrpSpPr/>
        <p:nvPr/>
      </p:nvGrpSpPr>
      <p:grpSpPr>
        <a:xfrm>
          <a:off x="0" y="0"/>
          <a:ext cx="0" cy="0"/>
          <a:chOff x="0" y="0"/>
          <a:chExt cx="0" cy="0"/>
        </a:xfrm>
      </p:grpSpPr>
      <p:sp>
        <p:nvSpPr>
          <p:cNvPr id="91" name="Google Shape;91;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9"/>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9"/>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5" name="Google Shape;95;p9"/>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6" name="Google Shape;96;p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97" name="Shape 97"/>
        <p:cNvGrpSpPr/>
        <p:nvPr/>
      </p:nvGrpSpPr>
      <p:grpSpPr>
        <a:xfrm>
          <a:off x="0" y="0"/>
          <a:ext cx="0" cy="0"/>
          <a:chOff x="0" y="0"/>
          <a:chExt cx="0" cy="0"/>
        </a:xfrm>
      </p:grpSpPr>
      <p:sp>
        <p:nvSpPr>
          <p:cNvPr id="98" name="Google Shape;98;p1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0"/>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2" name="Google Shape;102;p10"/>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3" name="Google Shape;103;p10"/>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4" name="Google Shape;104;p1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160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1600"/>
              </a:spcBef>
              <a:spcAft>
                <a:spcPts val="160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jp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jp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jp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jp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3.jpg"/><Relationship Id="rId4" Type="http://schemas.openxmlformats.org/officeDocument/2006/relationships/image" Target="../media/image33.png"/><Relationship Id="rId5"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jp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jp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jp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0.jp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jpg"/><Relationship Id="rId4" Type="http://schemas.openxmlformats.org/officeDocument/2006/relationships/image" Target="../media/image38.png"/><Relationship Id="rId5" Type="http://schemas.openxmlformats.org/officeDocument/2006/relationships/hyperlink" Target="https://www.questionpro.com/t/ALw8TZlxOJ"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5"/>
          <p:cNvSpPr txBox="1"/>
          <p:nvPr>
            <p:ph idx="4294967295" type="ctrTitle"/>
          </p:nvPr>
        </p:nvSpPr>
        <p:spPr>
          <a:xfrm>
            <a:off x="3818307" y="883350"/>
            <a:ext cx="3793200" cy="2309400"/>
          </a:xfrm>
          <a:prstGeom prst="rect">
            <a:avLst/>
          </a:prstGeom>
          <a:noFill/>
          <a:ln>
            <a:noFill/>
          </a:ln>
        </p:spPr>
        <p:txBody>
          <a:bodyPr anchorCtr="0" anchor="b" bIns="34275" lIns="68575" spcFirstLastPara="1" rIns="68575" wrap="square" tIns="34275">
            <a:noAutofit/>
          </a:bodyPr>
          <a:lstStyle/>
          <a:p>
            <a:pPr indent="0" lvl="0" marL="0" marR="0" rtl="0" algn="r">
              <a:lnSpc>
                <a:spcPct val="85000"/>
              </a:lnSpc>
              <a:spcBef>
                <a:spcPts val="0"/>
              </a:spcBef>
              <a:spcAft>
                <a:spcPts val="0"/>
              </a:spcAft>
              <a:buClr>
                <a:srgbClr val="262626"/>
              </a:buClr>
              <a:buSzPts val="6000"/>
              <a:buFont typeface="Calibri"/>
              <a:buNone/>
            </a:pPr>
            <a:r>
              <a:rPr b="1" i="0" lang="es" sz="3200" u="none" cap="none" strike="noStrike">
                <a:solidFill>
                  <a:srgbClr val="E83464"/>
                </a:solidFill>
                <a:latin typeface="Arial"/>
                <a:ea typeface="Arial"/>
                <a:cs typeface="Arial"/>
                <a:sym typeface="Arial"/>
              </a:rPr>
              <a:t>CICLO III:</a:t>
            </a:r>
            <a:br>
              <a:rPr b="1" i="0" lang="es" sz="3200" u="none" cap="none" strike="noStrike">
                <a:solidFill>
                  <a:srgbClr val="E83464"/>
                </a:solidFill>
                <a:latin typeface="Arial"/>
                <a:ea typeface="Arial"/>
                <a:cs typeface="Arial"/>
                <a:sym typeface="Arial"/>
              </a:rPr>
            </a:br>
            <a:r>
              <a:rPr lang="es" sz="2400">
                <a:solidFill>
                  <a:srgbClr val="3D63AB"/>
                </a:solidFill>
                <a:latin typeface="Arial"/>
                <a:ea typeface="Arial"/>
                <a:cs typeface="Arial"/>
                <a:sym typeface="Arial"/>
              </a:rPr>
              <a:t>Desarrollo de software </a:t>
            </a:r>
            <a:endParaRPr b="1" i="0" sz="2400" u="none" cap="none" strike="noStrike">
              <a:solidFill>
                <a:srgbClr val="3D63A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24"/>
          <p:cNvSpPr txBox="1"/>
          <p:nvPr/>
        </p:nvSpPr>
        <p:spPr>
          <a:xfrm>
            <a:off x="3714751" y="1466850"/>
            <a:ext cx="4023000" cy="32577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0"/>
              </a:spcBef>
              <a:spcAft>
                <a:spcPts val="0"/>
              </a:spcAft>
              <a:buClr>
                <a:srgbClr val="233A44"/>
              </a:buClr>
              <a:buSzPts val="1100"/>
              <a:buFont typeface="Calibri"/>
              <a:buChar char="●"/>
            </a:pPr>
            <a:r>
              <a:rPr lang="es">
                <a:solidFill>
                  <a:srgbClr val="375FA9"/>
                </a:solidFill>
              </a:rPr>
              <a:t>Capa de Red (Host a Red)</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Contiene las funciones de la capa de Enlace de Datos y física del Modelo OSI.</a:t>
            </a:r>
            <a:endParaRPr sz="1300">
              <a:solidFill>
                <a:srgbClr val="375FA9"/>
              </a:solidFill>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Tecnologías WANs y LANs como Frame Relay y Ethernet.</a:t>
            </a:r>
            <a:endParaRPr sz="1300">
              <a:solidFill>
                <a:srgbClr val="375FA9"/>
              </a:solidFill>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Encargada de todos los procesos requeridos para realizar el enlace físico.</a:t>
            </a:r>
            <a:endParaRPr sz="1100">
              <a:solidFill>
                <a:srgbClr val="233A44"/>
              </a:solidFill>
              <a:latin typeface="Calibri"/>
              <a:ea typeface="Calibri"/>
              <a:cs typeface="Calibri"/>
              <a:sym typeface="Calibri"/>
            </a:endParaRPr>
          </a:p>
          <a:p>
            <a:pPr indent="0" lvl="1" marL="615950" rtl="0" algn="just">
              <a:lnSpc>
                <a:spcPct val="115000"/>
              </a:lnSpc>
              <a:spcBef>
                <a:spcPts val="0"/>
              </a:spcBef>
              <a:spcAft>
                <a:spcPts val="0"/>
              </a:spcAft>
              <a:buNone/>
            </a:pPr>
            <a:r>
              <a:t/>
            </a:r>
            <a:endParaRPr sz="1300">
              <a:solidFill>
                <a:srgbClr val="375FA9"/>
              </a:solidFill>
            </a:endParaRPr>
          </a:p>
          <a:p>
            <a:pPr indent="-285750" lvl="0" marL="444500" rtl="0" algn="just">
              <a:lnSpc>
                <a:spcPct val="115000"/>
              </a:lnSpc>
              <a:spcBef>
                <a:spcPts val="0"/>
              </a:spcBef>
              <a:spcAft>
                <a:spcPts val="0"/>
              </a:spcAft>
              <a:buClr>
                <a:srgbClr val="233A44"/>
              </a:buClr>
              <a:buSzPts val="1100"/>
              <a:buFont typeface="Calibri"/>
              <a:buChar char="●"/>
            </a:pPr>
            <a:r>
              <a:rPr lang="es">
                <a:solidFill>
                  <a:srgbClr val="375FA9"/>
                </a:solidFill>
              </a:rPr>
              <a:t>Protocolos</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LAN &amp; WAN Technologies</a:t>
            </a:r>
            <a:endParaRPr sz="1300">
              <a:solidFill>
                <a:srgbClr val="375FA9"/>
              </a:solidFill>
            </a:endParaRPr>
          </a:p>
          <a:p>
            <a:pPr indent="-215900" lvl="1" marL="901700" rtl="0" algn="just">
              <a:lnSpc>
                <a:spcPct val="115000"/>
              </a:lnSpc>
              <a:spcBef>
                <a:spcPts val="0"/>
              </a:spcBef>
              <a:spcAft>
                <a:spcPts val="0"/>
              </a:spcAft>
              <a:buNone/>
            </a:pPr>
            <a:r>
              <a:t/>
            </a:r>
            <a:endParaRPr sz="1300">
              <a:solidFill>
                <a:srgbClr val="375FA9"/>
              </a:solidFill>
            </a:endParaRPr>
          </a:p>
        </p:txBody>
      </p:sp>
      <p:sp>
        <p:nvSpPr>
          <p:cNvPr id="220" name="Google Shape;220;p24"/>
          <p:cNvSpPr txBox="1"/>
          <p:nvPr/>
        </p:nvSpPr>
        <p:spPr>
          <a:xfrm>
            <a:off x="869482" y="516081"/>
            <a:ext cx="67158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sz="2800">
              <a:solidFill>
                <a:srgbClr val="AF7B51"/>
              </a:solidFill>
              <a:latin typeface="Nunito"/>
              <a:ea typeface="Nunito"/>
              <a:cs typeface="Nunito"/>
              <a:sym typeface="Nunito"/>
            </a:endParaRPr>
          </a:p>
        </p:txBody>
      </p:sp>
      <p:pic>
        <p:nvPicPr>
          <p:cNvPr id="221" name="Google Shape;221;p24"/>
          <p:cNvPicPr preferRelativeResize="0"/>
          <p:nvPr/>
        </p:nvPicPr>
        <p:blipFill rotWithShape="1">
          <a:blip r:embed="rId4">
            <a:alphaModFix/>
          </a:blip>
          <a:srcRect b="0" l="0" r="0" t="0"/>
          <a:stretch/>
        </p:blipFill>
        <p:spPr>
          <a:xfrm>
            <a:off x="807136" y="1570760"/>
            <a:ext cx="2638425" cy="2809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25"/>
          <p:cNvSpPr txBox="1"/>
          <p:nvPr/>
        </p:nvSpPr>
        <p:spPr>
          <a:xfrm>
            <a:off x="841664" y="488373"/>
            <a:ext cx="63489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OSI vs TCP/IP</a:t>
            </a:r>
            <a:endParaRPr sz="2800">
              <a:solidFill>
                <a:srgbClr val="AF7B51"/>
              </a:solidFill>
              <a:latin typeface="Nunito"/>
              <a:ea typeface="Nunito"/>
              <a:cs typeface="Nunito"/>
              <a:sym typeface="Nunito"/>
            </a:endParaRPr>
          </a:p>
        </p:txBody>
      </p:sp>
      <p:pic>
        <p:nvPicPr>
          <p:cNvPr id="227" name="Google Shape;227;p25"/>
          <p:cNvPicPr preferRelativeResize="0"/>
          <p:nvPr/>
        </p:nvPicPr>
        <p:blipFill rotWithShape="1">
          <a:blip r:embed="rId4">
            <a:alphaModFix/>
          </a:blip>
          <a:srcRect b="0" l="0" r="0" t="7089"/>
          <a:stretch/>
        </p:blipFill>
        <p:spPr>
          <a:xfrm>
            <a:off x="1878157" y="1766455"/>
            <a:ext cx="5200650" cy="2778702"/>
          </a:xfrm>
          <a:prstGeom prst="rect">
            <a:avLst/>
          </a:prstGeom>
          <a:noFill/>
          <a:ln>
            <a:noFill/>
          </a:ln>
        </p:spPr>
      </p:pic>
      <p:sp>
        <p:nvSpPr>
          <p:cNvPr id="228" name="Google Shape;228;p25"/>
          <p:cNvSpPr txBox="1"/>
          <p:nvPr/>
        </p:nvSpPr>
        <p:spPr>
          <a:xfrm>
            <a:off x="2301588" y="1469069"/>
            <a:ext cx="1714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E73263"/>
                </a:solidFill>
                <a:latin typeface="Arial"/>
                <a:ea typeface="Arial"/>
                <a:cs typeface="Arial"/>
                <a:sym typeface="Arial"/>
              </a:rPr>
              <a:t>Modelo TCP/IP</a:t>
            </a:r>
            <a:endParaRPr b="1" i="0" sz="1400" u="none" cap="none" strike="noStrike">
              <a:solidFill>
                <a:srgbClr val="E73263"/>
              </a:solidFill>
              <a:latin typeface="Arial"/>
              <a:ea typeface="Arial"/>
              <a:cs typeface="Arial"/>
              <a:sym typeface="Arial"/>
            </a:endParaRPr>
          </a:p>
        </p:txBody>
      </p:sp>
      <p:sp>
        <p:nvSpPr>
          <p:cNvPr id="229" name="Google Shape;229;p25"/>
          <p:cNvSpPr txBox="1"/>
          <p:nvPr/>
        </p:nvSpPr>
        <p:spPr>
          <a:xfrm>
            <a:off x="5145234" y="1458678"/>
            <a:ext cx="1714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 sz="1400" u="none" cap="none" strike="noStrike">
                <a:solidFill>
                  <a:srgbClr val="E73263"/>
                </a:solidFill>
                <a:latin typeface="Arial"/>
                <a:ea typeface="Arial"/>
                <a:cs typeface="Arial"/>
                <a:sym typeface="Arial"/>
              </a:rPr>
              <a:t>Modelo OSI</a:t>
            </a:r>
            <a:endParaRPr b="1" i="0" sz="1400" u="none" cap="none" strike="noStrike">
              <a:solidFill>
                <a:srgbClr val="E73263"/>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26"/>
          <p:cNvSpPr txBox="1"/>
          <p:nvPr/>
        </p:nvSpPr>
        <p:spPr>
          <a:xfrm>
            <a:off x="862181" y="1013756"/>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br>
              <a:rPr b="1" lang="es" sz="3200">
                <a:solidFill>
                  <a:srgbClr val="E73263"/>
                </a:solidFill>
              </a:rPr>
            </a:br>
            <a:r>
              <a:rPr b="1" lang="es" sz="3200">
                <a:solidFill>
                  <a:srgbClr val="E73263"/>
                </a:solidFill>
              </a:rPr>
              <a:t>Esquema Cliente-Servidor</a:t>
            </a:r>
            <a:endParaRPr sz="3200">
              <a:solidFill>
                <a:srgbClr val="E83464"/>
              </a:solidFill>
            </a:endParaRPr>
          </a:p>
        </p:txBody>
      </p:sp>
      <p:grpSp>
        <p:nvGrpSpPr>
          <p:cNvPr id="235" name="Google Shape;235;p26"/>
          <p:cNvGrpSpPr/>
          <p:nvPr/>
        </p:nvGrpSpPr>
        <p:grpSpPr>
          <a:xfrm>
            <a:off x="1225903" y="1771840"/>
            <a:ext cx="5422708" cy="3320251"/>
            <a:chOff x="1412875" y="1254312"/>
            <a:chExt cx="5206133" cy="3516098"/>
          </a:xfrm>
        </p:grpSpPr>
        <p:pic>
          <p:nvPicPr>
            <p:cNvPr descr="INTERACCIÓN DE PROTOCOLOS DE RED – Interpolados" id="236" name="Google Shape;236;p26"/>
            <p:cNvPicPr preferRelativeResize="0"/>
            <p:nvPr/>
          </p:nvPicPr>
          <p:blipFill rotWithShape="1">
            <a:blip r:embed="rId4">
              <a:alphaModFix/>
            </a:blip>
            <a:srcRect b="0" l="0" r="0" t="0"/>
            <a:stretch/>
          </p:blipFill>
          <p:spPr>
            <a:xfrm>
              <a:off x="1412875" y="1254312"/>
              <a:ext cx="5206133" cy="3442379"/>
            </a:xfrm>
            <a:prstGeom prst="rect">
              <a:avLst/>
            </a:prstGeom>
            <a:noFill/>
            <a:ln>
              <a:noFill/>
            </a:ln>
          </p:spPr>
        </p:pic>
        <p:sp>
          <p:nvSpPr>
            <p:cNvPr id="237" name="Google Shape;237;p26"/>
            <p:cNvSpPr txBox="1"/>
            <p:nvPr/>
          </p:nvSpPr>
          <p:spPr>
            <a:xfrm>
              <a:off x="1506393" y="4539710"/>
              <a:ext cx="5436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900" u="none" cap="none" strike="noStrike">
                  <a:solidFill>
                    <a:srgbClr val="000000"/>
                  </a:solidFill>
                  <a:latin typeface="Arial"/>
                  <a:ea typeface="Arial"/>
                  <a:cs typeface="Arial"/>
                  <a:sym typeface="Arial"/>
                </a:rPr>
                <a:t>Cliente</a:t>
              </a:r>
              <a:endParaRPr b="0" i="0" sz="9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27"/>
          <p:cNvSpPr txBox="1"/>
          <p:nvPr/>
        </p:nvSpPr>
        <p:spPr>
          <a:xfrm>
            <a:off x="878881" y="955428"/>
            <a:ext cx="74319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2800">
                <a:solidFill>
                  <a:srgbClr val="E73263"/>
                </a:solidFill>
              </a:rPr>
              <a:t>Modelo TCP/IP</a:t>
            </a:r>
            <a:br>
              <a:rPr b="1" lang="es" sz="2800">
                <a:solidFill>
                  <a:srgbClr val="E73263"/>
                </a:solidFill>
              </a:rPr>
            </a:br>
            <a:r>
              <a:rPr b="1" lang="es" sz="2800">
                <a:solidFill>
                  <a:srgbClr val="E73263"/>
                </a:solidFill>
              </a:rPr>
              <a:t>Esquema o Modelo Cliente-Servidor</a:t>
            </a:r>
            <a:endParaRPr sz="2800">
              <a:solidFill>
                <a:srgbClr val="E83464"/>
              </a:solidFill>
            </a:endParaRPr>
          </a:p>
        </p:txBody>
      </p:sp>
      <p:sp>
        <p:nvSpPr>
          <p:cNvPr id="243" name="Google Shape;243;p27"/>
          <p:cNvSpPr txBox="1"/>
          <p:nvPr/>
        </p:nvSpPr>
        <p:spPr>
          <a:xfrm>
            <a:off x="800104" y="1812678"/>
            <a:ext cx="7543800" cy="32085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sz="1300">
                <a:solidFill>
                  <a:srgbClr val="375FA9"/>
                </a:solidFill>
              </a:rPr>
              <a:t>No existe una definición única de este modelo, se puede definir de varias formas:</a:t>
            </a:r>
            <a:endParaRPr sz="1300">
              <a:solidFill>
                <a:srgbClr val="375FA9"/>
              </a:solidFill>
            </a:endParaRPr>
          </a:p>
          <a:p>
            <a:pPr indent="-285750" lvl="0" marL="444500" rtl="0" algn="just">
              <a:lnSpc>
                <a:spcPct val="115000"/>
              </a:lnSpc>
              <a:spcBef>
                <a:spcPts val="0"/>
              </a:spcBef>
              <a:spcAft>
                <a:spcPts val="0"/>
              </a:spcAft>
              <a:buClr>
                <a:srgbClr val="233A44"/>
              </a:buClr>
              <a:buSzPts val="1100"/>
              <a:buFont typeface="Calibri"/>
              <a:buChar char="●"/>
            </a:pPr>
            <a:r>
              <a:rPr lang="es" sz="1300">
                <a:solidFill>
                  <a:srgbClr val="375FA9"/>
                </a:solidFill>
              </a:rPr>
              <a:t>Como una técnica para la distribución de recursos entre computadoras personales.</a:t>
            </a:r>
            <a:endParaRPr sz="1300">
              <a:solidFill>
                <a:srgbClr val="233A44"/>
              </a:solidFill>
              <a:latin typeface="Calibri"/>
              <a:ea typeface="Calibri"/>
              <a:cs typeface="Calibri"/>
              <a:sym typeface="Calibri"/>
            </a:endParaRPr>
          </a:p>
          <a:p>
            <a:pPr indent="-285750" lvl="0" marL="444500" rtl="0" algn="just">
              <a:lnSpc>
                <a:spcPct val="115000"/>
              </a:lnSpc>
              <a:spcBef>
                <a:spcPts val="0"/>
              </a:spcBef>
              <a:spcAft>
                <a:spcPts val="0"/>
              </a:spcAft>
              <a:buClr>
                <a:srgbClr val="233A44"/>
              </a:buClr>
              <a:buSzPts val="1100"/>
              <a:buFont typeface="Calibri"/>
              <a:buChar char="●"/>
            </a:pPr>
            <a:r>
              <a:rPr lang="es" sz="1300">
                <a:solidFill>
                  <a:srgbClr val="375FA9"/>
                </a:solidFill>
              </a:rPr>
              <a:t>Como una tecnología distribuida que determina el papel de un cliente que requiere el servicio y de un servidor que se lo proporciona.</a:t>
            </a:r>
            <a:endParaRPr sz="1300">
              <a:solidFill>
                <a:srgbClr val="233A44"/>
              </a:solidFill>
              <a:latin typeface="Calibri"/>
              <a:ea typeface="Calibri"/>
              <a:cs typeface="Calibri"/>
              <a:sym typeface="Calibri"/>
            </a:endParaRPr>
          </a:p>
          <a:p>
            <a:pPr indent="-285750" lvl="0" marL="444500" rtl="0" algn="just">
              <a:lnSpc>
                <a:spcPct val="115000"/>
              </a:lnSpc>
              <a:spcBef>
                <a:spcPts val="0"/>
              </a:spcBef>
              <a:spcAft>
                <a:spcPts val="0"/>
              </a:spcAft>
              <a:buClr>
                <a:srgbClr val="233A44"/>
              </a:buClr>
              <a:buSzPts val="1100"/>
              <a:buFont typeface="Calibri"/>
              <a:buChar char="●"/>
            </a:pPr>
            <a:r>
              <a:rPr lang="es" sz="1300">
                <a:solidFill>
                  <a:srgbClr val="375FA9"/>
                </a:solidFill>
              </a:rPr>
              <a:t>Como un conjunto de funciones:</a:t>
            </a:r>
            <a:endParaRPr sz="1300">
              <a:solidFill>
                <a:srgbClr val="375FA9"/>
              </a:solidFill>
            </a:endParaRPr>
          </a:p>
          <a:p>
            <a:pPr indent="-285750" lvl="1" marL="901700" rtl="0" algn="just">
              <a:lnSpc>
                <a:spcPct val="115000"/>
              </a:lnSpc>
              <a:spcBef>
                <a:spcPts val="0"/>
              </a:spcBef>
              <a:spcAft>
                <a:spcPts val="0"/>
              </a:spcAft>
              <a:buClr>
                <a:srgbClr val="233A44"/>
              </a:buClr>
              <a:buSzPts val="1100"/>
              <a:buFont typeface="Calibri"/>
              <a:buChar char="○"/>
            </a:pPr>
            <a:r>
              <a:rPr lang="es" sz="1200">
                <a:solidFill>
                  <a:srgbClr val="375FA9"/>
                </a:solidFill>
              </a:rPr>
              <a:t>Los servidores ofrecen una interfaz pública y bien definida a todos los clientes.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200">
                <a:solidFill>
                  <a:srgbClr val="375FA9"/>
                </a:solidFill>
              </a:rPr>
              <a:t>Las aplicaciones de los clientes no conocen la lógica del servidor, solamente su interfaz. </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200">
                <a:solidFill>
                  <a:srgbClr val="375FA9"/>
                </a:solidFill>
              </a:rPr>
              <a:t>Las aplicaciones de los clientes deben ser independientes de su localización</a:t>
            </a:r>
            <a:r>
              <a:rPr lang="es">
                <a:solidFill>
                  <a:srgbClr val="375FA9"/>
                </a:solidFill>
              </a:rPr>
              <a:t>.</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200">
                <a:solidFill>
                  <a:srgbClr val="375FA9"/>
                </a:solidFill>
              </a:rPr>
              <a:t>Los clientes no dependen de la ubicación del servidor.</a:t>
            </a:r>
            <a:endParaRPr sz="1100">
              <a:solidFill>
                <a:srgbClr val="233A44"/>
              </a:solidFill>
              <a:latin typeface="Calibri"/>
              <a:ea typeface="Calibri"/>
              <a:cs typeface="Calibri"/>
              <a:sym typeface="Calibri"/>
            </a:endParaRPr>
          </a:p>
          <a:p>
            <a:pPr indent="-215900" lvl="1" marL="901700" rtl="0" algn="just">
              <a:lnSpc>
                <a:spcPct val="115000"/>
              </a:lnSpc>
              <a:spcBef>
                <a:spcPts val="0"/>
              </a:spcBef>
              <a:spcAft>
                <a:spcPts val="0"/>
              </a:spcAft>
              <a:buNone/>
            </a:pPr>
            <a:r>
              <a:t/>
            </a:r>
            <a:endParaRPr>
              <a:solidFill>
                <a:srgbClr val="375FA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28"/>
          <p:cNvSpPr txBox="1"/>
          <p:nvPr/>
        </p:nvSpPr>
        <p:spPr>
          <a:xfrm>
            <a:off x="849781" y="1000667"/>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br>
              <a:rPr b="1" lang="es" sz="3200">
                <a:solidFill>
                  <a:srgbClr val="E73263"/>
                </a:solidFill>
              </a:rPr>
            </a:br>
            <a:r>
              <a:rPr b="1" lang="es" sz="3200">
                <a:solidFill>
                  <a:srgbClr val="E73263"/>
                </a:solidFill>
              </a:rPr>
              <a:t>Esquema Cliente-Servidor</a:t>
            </a:r>
            <a:endParaRPr sz="3200">
              <a:solidFill>
                <a:srgbClr val="E83464"/>
              </a:solidFill>
            </a:endParaRPr>
          </a:p>
        </p:txBody>
      </p:sp>
      <p:sp>
        <p:nvSpPr>
          <p:cNvPr id="249" name="Google Shape;249;p28"/>
          <p:cNvSpPr txBox="1"/>
          <p:nvPr/>
        </p:nvSpPr>
        <p:spPr>
          <a:xfrm>
            <a:off x="849781" y="2056246"/>
            <a:ext cx="7543800" cy="24396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rgbClr val="233A44"/>
              </a:buClr>
              <a:buSzPts val="1100"/>
              <a:buFont typeface="Calibri"/>
              <a:buChar char="●"/>
            </a:pPr>
            <a:r>
              <a:rPr lang="es">
                <a:solidFill>
                  <a:srgbClr val="375FA9"/>
                </a:solidFill>
              </a:rPr>
              <a:t>Los procesos que utilizan protocolos TCP/IP se efectúan según el esquema Cliente-Servidor. </a:t>
            </a:r>
            <a:endParaRPr>
              <a:solidFill>
                <a:srgbClr val="375FA9"/>
              </a:solidFill>
            </a:endParaRPr>
          </a:p>
          <a:p>
            <a:pPr indent="-285750" lvl="0" marL="444500" rtl="0" algn="just">
              <a:lnSpc>
                <a:spcPct val="115000"/>
              </a:lnSpc>
              <a:spcBef>
                <a:spcPts val="600"/>
              </a:spcBef>
              <a:spcAft>
                <a:spcPts val="0"/>
              </a:spcAft>
              <a:buClr>
                <a:srgbClr val="233A44"/>
              </a:buClr>
              <a:buSzPts val="1100"/>
              <a:buFont typeface="Calibri"/>
              <a:buChar char="●"/>
            </a:pPr>
            <a:r>
              <a:rPr lang="es">
                <a:solidFill>
                  <a:srgbClr val="375FA9"/>
                </a:solidFill>
              </a:rPr>
              <a:t>Los clientes y servidores son procesos que pueden estar en el mismo o distinto computador. </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rgbClr val="233A44"/>
              </a:buClr>
              <a:buSzPts val="1100"/>
              <a:buFont typeface="Calibri"/>
              <a:buChar char="●"/>
            </a:pPr>
            <a:r>
              <a:rPr lang="es">
                <a:solidFill>
                  <a:srgbClr val="375FA9"/>
                </a:solidFill>
              </a:rPr>
              <a:t>Los procesos cliente utilizan los servicios proporcionados por los servidores.</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rgbClr val="233A44"/>
              </a:buClr>
              <a:buSzPts val="1100"/>
              <a:buFont typeface="Calibri"/>
              <a:buChar char="●"/>
            </a:pPr>
            <a:r>
              <a:rPr lang="es">
                <a:solidFill>
                  <a:srgbClr val="375FA9"/>
                </a:solidFill>
              </a:rPr>
              <a:t>Tanto los elementos de infraestructura como los de red deben incorporarse en los clientes y en los servidores.</a:t>
            </a:r>
            <a:endParaRPr>
              <a:solidFill>
                <a:srgbClr val="375FA9"/>
              </a:solidFill>
            </a:endParaRPr>
          </a:p>
          <a:p>
            <a:pPr indent="0" lvl="0" marL="158750" rtl="0" algn="just">
              <a:lnSpc>
                <a:spcPct val="115000"/>
              </a:lnSpc>
              <a:spcBef>
                <a:spcPts val="600"/>
              </a:spcBef>
              <a:spcAft>
                <a:spcPts val="0"/>
              </a:spcAft>
              <a:buNone/>
            </a:pPr>
            <a:r>
              <a:t/>
            </a:r>
            <a:endParaRPr>
              <a:solidFill>
                <a:srgbClr val="375FA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29"/>
          <p:cNvSpPr txBox="1"/>
          <p:nvPr/>
        </p:nvSpPr>
        <p:spPr>
          <a:xfrm>
            <a:off x="973606" y="965881"/>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Sistema de Nombres de Dominio (DNS)</a:t>
            </a:r>
            <a:endParaRPr sz="3200">
              <a:solidFill>
                <a:srgbClr val="E83464"/>
              </a:solidFill>
            </a:endParaRPr>
          </a:p>
        </p:txBody>
      </p:sp>
      <p:sp>
        <p:nvSpPr>
          <p:cNvPr id="255" name="Google Shape;255;p29"/>
          <p:cNvSpPr txBox="1"/>
          <p:nvPr/>
        </p:nvSpPr>
        <p:spPr>
          <a:xfrm>
            <a:off x="516406" y="1756606"/>
            <a:ext cx="7543800" cy="33384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rgbClr val="233A44"/>
              </a:buClr>
              <a:buSzPts val="1100"/>
              <a:buFont typeface="Calibri"/>
              <a:buChar char="●"/>
            </a:pPr>
            <a:r>
              <a:rPr lang="es">
                <a:solidFill>
                  <a:srgbClr val="375FA9"/>
                </a:solidFill>
              </a:rPr>
              <a:t>El sistema de nombres de dominio (DNS por sus siglas en inglés) es un servicio de nombres que convierte el dominio de usuario conocido (por ejemplo, "www.paginaprincipal.com") en la dirección IP correspondiente. Al enviar el nombre de dominio como una consulta en la barra de direcciones, el dominio se traduce desde el DNS para luego transferir la solicitud al servidor correspondiente.</a:t>
            </a:r>
            <a:endParaRPr>
              <a:solidFill>
                <a:srgbClr val="375FA9"/>
              </a:solidFill>
            </a:endParaRPr>
          </a:p>
          <a:p>
            <a:pPr indent="-285750" lvl="0" marL="444500" rtl="0" algn="just">
              <a:lnSpc>
                <a:spcPct val="115000"/>
              </a:lnSpc>
              <a:spcBef>
                <a:spcPts val="600"/>
              </a:spcBef>
              <a:spcAft>
                <a:spcPts val="0"/>
              </a:spcAft>
              <a:buClr>
                <a:srgbClr val="233A44"/>
              </a:buClr>
              <a:buSzPts val="1100"/>
              <a:buFont typeface="Calibri"/>
              <a:buChar char="●"/>
            </a:pPr>
            <a:r>
              <a:rPr lang="es">
                <a:solidFill>
                  <a:srgbClr val="375FA9"/>
                </a:solidFill>
              </a:rPr>
              <a:t>Un dominio está conformado por:</a:t>
            </a:r>
            <a:endParaRPr>
              <a:solidFill>
                <a:srgbClr val="375FA9"/>
              </a:solidFill>
            </a:endParaRPr>
          </a:p>
          <a:p>
            <a:pPr indent="-285750" lvl="1" marL="901700" rtl="0" algn="just">
              <a:lnSpc>
                <a:spcPct val="115000"/>
              </a:lnSpc>
              <a:spcBef>
                <a:spcPts val="0"/>
              </a:spcBef>
              <a:spcAft>
                <a:spcPts val="0"/>
              </a:spcAft>
              <a:buClr>
                <a:srgbClr val="233A44"/>
              </a:buClr>
              <a:buSzPts val="1100"/>
              <a:buFont typeface="Calibri"/>
              <a:buChar char="○"/>
            </a:pPr>
            <a:r>
              <a:rPr lang="es" sz="1200">
                <a:solidFill>
                  <a:srgbClr val="375FA9"/>
                </a:solidFill>
              </a:rPr>
              <a:t>Raíz DNS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200">
                <a:solidFill>
                  <a:srgbClr val="375FA9"/>
                </a:solidFill>
              </a:rPr>
              <a:t>Dominio de primer nivel (TDL)</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200">
                <a:solidFill>
                  <a:srgbClr val="375FA9"/>
                </a:solidFill>
              </a:rPr>
              <a:t>Dominio de segundo nivel (SDL)</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200">
                <a:solidFill>
                  <a:srgbClr val="375FA9"/>
                </a:solidFill>
              </a:rPr>
              <a:t>Uno o más subdominios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200">
                <a:solidFill>
                  <a:srgbClr val="375FA9"/>
                </a:solidFill>
              </a:rPr>
              <a:t>Nombre de host (hostname)</a:t>
            </a:r>
            <a:endParaRPr sz="1200">
              <a:solidFill>
                <a:srgbClr val="375FA9"/>
              </a:solidFill>
            </a:endParaRPr>
          </a:p>
        </p:txBody>
      </p:sp>
      <p:pic>
        <p:nvPicPr>
          <p:cNvPr id="256" name="Google Shape;256;p29"/>
          <p:cNvPicPr preferRelativeResize="0"/>
          <p:nvPr/>
        </p:nvPicPr>
        <p:blipFill rotWithShape="1">
          <a:blip r:embed="rId4">
            <a:alphaModFix/>
          </a:blip>
          <a:srcRect b="0" l="0" r="0" t="0"/>
          <a:stretch/>
        </p:blipFill>
        <p:spPr>
          <a:xfrm>
            <a:off x="5465619" y="3217718"/>
            <a:ext cx="2023196" cy="179153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30"/>
          <p:cNvSpPr txBox="1"/>
          <p:nvPr/>
        </p:nvSpPr>
        <p:spPr>
          <a:xfrm>
            <a:off x="849781" y="985081"/>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Sistema de Nombres de Dominio (DNS)-Jerarquía</a:t>
            </a:r>
            <a:endParaRPr sz="3200">
              <a:solidFill>
                <a:srgbClr val="E83464"/>
              </a:solidFill>
            </a:endParaRPr>
          </a:p>
        </p:txBody>
      </p:sp>
      <p:sp>
        <p:nvSpPr>
          <p:cNvPr id="262" name="Google Shape;262;p30"/>
          <p:cNvSpPr txBox="1"/>
          <p:nvPr/>
        </p:nvSpPr>
        <p:spPr>
          <a:xfrm>
            <a:off x="406976" y="1889956"/>
            <a:ext cx="4073100" cy="31782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rgbClr val="233A44"/>
              </a:buClr>
              <a:buSzPts val="1100"/>
              <a:buFont typeface="Calibri"/>
              <a:buChar char="●"/>
            </a:pPr>
            <a:r>
              <a:rPr lang="es" sz="1200">
                <a:solidFill>
                  <a:srgbClr val="375FA9"/>
                </a:solidFill>
              </a:rPr>
              <a:t>El espacio de nombres de dominio tiene una estructura tipo árbol. </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rgbClr val="233A44"/>
              </a:buClr>
              <a:buSzPts val="1100"/>
              <a:buFont typeface="Calibri"/>
              <a:buChar char="●"/>
            </a:pPr>
            <a:r>
              <a:rPr lang="es" sz="1200">
                <a:solidFill>
                  <a:srgbClr val="375FA9"/>
                </a:solidFill>
              </a:rPr>
              <a:t>Las hojas y los nodos del árbol representan las etiquetas de los medios. </a:t>
            </a:r>
            <a:endParaRPr sz="1200">
              <a:solidFill>
                <a:srgbClr val="375FA9"/>
              </a:solidFill>
            </a:endParaRPr>
          </a:p>
          <a:p>
            <a:pPr indent="-285750" lvl="0" marL="444500" rtl="0" algn="just">
              <a:lnSpc>
                <a:spcPct val="115000"/>
              </a:lnSpc>
              <a:spcBef>
                <a:spcPts val="600"/>
              </a:spcBef>
              <a:spcAft>
                <a:spcPts val="0"/>
              </a:spcAft>
              <a:buClr>
                <a:srgbClr val="233A44"/>
              </a:buClr>
              <a:buSzPts val="1100"/>
              <a:buFont typeface="Calibri"/>
              <a:buChar char="●"/>
            </a:pPr>
            <a:r>
              <a:rPr lang="es" sz="1200">
                <a:solidFill>
                  <a:srgbClr val="375FA9"/>
                </a:solidFill>
              </a:rPr>
              <a:t>Un nombre de dominio completo consiste en la concatenación de todas las etiquetas de un camino. </a:t>
            </a:r>
            <a:endParaRPr sz="1200">
              <a:solidFill>
                <a:srgbClr val="375FA9"/>
              </a:solidFill>
            </a:endParaRPr>
          </a:p>
          <a:p>
            <a:pPr indent="-285750" lvl="0" marL="444500" rtl="0" algn="just">
              <a:lnSpc>
                <a:spcPct val="115000"/>
              </a:lnSpc>
              <a:spcBef>
                <a:spcPts val="600"/>
              </a:spcBef>
              <a:spcAft>
                <a:spcPts val="0"/>
              </a:spcAft>
              <a:buClr>
                <a:srgbClr val="233A44"/>
              </a:buClr>
              <a:buSzPts val="1100"/>
              <a:buFont typeface="Calibri"/>
              <a:buChar char="●"/>
            </a:pPr>
            <a:r>
              <a:rPr lang="es" sz="1200">
                <a:solidFill>
                  <a:srgbClr val="375FA9"/>
                </a:solidFill>
              </a:rPr>
              <a:t>Un nombre de dominio debe incluir todos los puntos y tiene una longitud máxima de 255 caracteres.</a:t>
            </a:r>
            <a:endParaRPr sz="1200">
              <a:solidFill>
                <a:srgbClr val="375FA9"/>
              </a:solidFill>
            </a:endParaRPr>
          </a:p>
          <a:p>
            <a:pPr indent="-285750" lvl="0" marL="444500" rtl="0" algn="just">
              <a:lnSpc>
                <a:spcPct val="115000"/>
              </a:lnSpc>
              <a:spcBef>
                <a:spcPts val="600"/>
              </a:spcBef>
              <a:spcAft>
                <a:spcPts val="0"/>
              </a:spcAft>
              <a:buClr>
                <a:srgbClr val="233A44"/>
              </a:buClr>
              <a:buSzPts val="1100"/>
              <a:buFont typeface="Calibri"/>
              <a:buChar char="●"/>
            </a:pPr>
            <a:r>
              <a:rPr lang="es" sz="1200">
                <a:solidFill>
                  <a:srgbClr val="375FA9"/>
                </a:solidFill>
              </a:rPr>
              <a:t>Un nombre de dominio se escribe siempre de derecha a izquierda.</a:t>
            </a:r>
            <a:endParaRPr sz="1200">
              <a:solidFill>
                <a:srgbClr val="375FA9"/>
              </a:solidFill>
            </a:endParaRPr>
          </a:p>
        </p:txBody>
      </p:sp>
      <p:pic>
        <p:nvPicPr>
          <p:cNvPr descr="https://upload.wikimedia.org/wikipedia/commons/thumb/1/1f/DNS_arbol.svg/1280px-DNS_arbol.svg.png?1606002467672" id="263" name="Google Shape;263;p30"/>
          <p:cNvPicPr preferRelativeResize="0"/>
          <p:nvPr/>
        </p:nvPicPr>
        <p:blipFill rotWithShape="1">
          <a:blip r:embed="rId4">
            <a:alphaModFix/>
          </a:blip>
          <a:srcRect b="0" l="0" r="0" t="0"/>
          <a:stretch/>
        </p:blipFill>
        <p:spPr>
          <a:xfrm>
            <a:off x="4830914" y="1748046"/>
            <a:ext cx="4053315" cy="266160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31"/>
          <p:cNvSpPr txBox="1"/>
          <p:nvPr/>
        </p:nvSpPr>
        <p:spPr>
          <a:xfrm>
            <a:off x="849781" y="571025"/>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Protocolos TCP, UDP e IP</a:t>
            </a:r>
            <a:endParaRPr sz="3200">
              <a:solidFill>
                <a:srgbClr val="E83464"/>
              </a:solidFill>
            </a:endParaRPr>
          </a:p>
        </p:txBody>
      </p:sp>
      <p:sp>
        <p:nvSpPr>
          <p:cNvPr id="269" name="Google Shape;269;p31"/>
          <p:cNvSpPr txBox="1"/>
          <p:nvPr/>
        </p:nvSpPr>
        <p:spPr>
          <a:xfrm>
            <a:off x="849781" y="1428426"/>
            <a:ext cx="7543800" cy="31470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b="1" lang="es" sz="1200">
                <a:solidFill>
                  <a:srgbClr val="375FA9"/>
                </a:solidFill>
              </a:rPr>
              <a:t>Protocolo IP </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lang="es" sz="1200">
                <a:solidFill>
                  <a:srgbClr val="375FA9"/>
                </a:solidFill>
              </a:rPr>
              <a:t>El protocolo IP se encarga de:</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lang="es" sz="1200">
                <a:solidFill>
                  <a:srgbClr val="375FA9"/>
                </a:solidFill>
              </a:rPr>
              <a:t>Direcciones IP: Identificar equipos en la conexión extremo a extremo. Actualmente se emplean direcciones de versión 4 (32 bits) y versión 6 (128 bits).</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lang="es" sz="1200">
                <a:solidFill>
                  <a:srgbClr val="375FA9"/>
                </a:solidFill>
              </a:rPr>
              <a:t>Encaminamiento: Definir el camino que debe utilizar un paquete, basándose en la dirección IP del destinatario.</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lang="es" sz="1200">
                <a:solidFill>
                  <a:srgbClr val="375FA9"/>
                </a:solidFill>
              </a:rPr>
              <a:t>Formato de paquetes: Agrupar paquetes en unidades conocidas como datagramas. </a:t>
            </a:r>
            <a:endParaRPr sz="1200">
              <a:solidFill>
                <a:srgbClr val="375FA9"/>
              </a:solidFill>
            </a:endParaRPr>
          </a:p>
          <a:p>
            <a:pPr indent="0" lvl="0" marL="158750" rtl="0" algn="just">
              <a:lnSpc>
                <a:spcPct val="115000"/>
              </a:lnSpc>
              <a:spcBef>
                <a:spcPts val="600"/>
              </a:spcBef>
              <a:spcAft>
                <a:spcPts val="0"/>
              </a:spcAft>
              <a:buNone/>
            </a:pPr>
            <a:r>
              <a:rPr lang="es" sz="1200">
                <a:solidFill>
                  <a:srgbClr val="375FA9"/>
                </a:solidFill>
              </a:rPr>
              <a:t>Fragmentación: En caso que un paquete sea demasiado grande para su transmisión a través del medio de red, el protocolo IP del sistema de envío divide el paquete en fragmentos de menor tamaño. </a:t>
            </a:r>
            <a:endParaRPr sz="1200">
              <a:solidFill>
                <a:srgbClr val="375FA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32"/>
          <p:cNvSpPr txBox="1"/>
          <p:nvPr/>
        </p:nvSpPr>
        <p:spPr>
          <a:xfrm>
            <a:off x="849781" y="564250"/>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Protocolos TCP, UDP e IP</a:t>
            </a:r>
            <a:endParaRPr sz="3200">
              <a:solidFill>
                <a:srgbClr val="E83464"/>
              </a:solidFill>
            </a:endParaRPr>
          </a:p>
        </p:txBody>
      </p:sp>
      <p:sp>
        <p:nvSpPr>
          <p:cNvPr id="275" name="Google Shape;275;p32"/>
          <p:cNvSpPr txBox="1"/>
          <p:nvPr/>
        </p:nvSpPr>
        <p:spPr>
          <a:xfrm>
            <a:off x="849781" y="1591217"/>
            <a:ext cx="7275900" cy="24717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0"/>
              </a:spcBef>
              <a:spcAft>
                <a:spcPts val="0"/>
              </a:spcAft>
              <a:buNone/>
            </a:pPr>
            <a:r>
              <a:rPr b="1" lang="es" sz="1200">
                <a:solidFill>
                  <a:srgbClr val="375FA9"/>
                </a:solidFill>
              </a:rPr>
              <a:t>Protocolo TCP </a:t>
            </a:r>
            <a:endParaRPr sz="1300">
              <a:solidFill>
                <a:srgbClr val="233A44"/>
              </a:solidFill>
              <a:latin typeface="Calibri"/>
              <a:ea typeface="Calibri"/>
              <a:cs typeface="Calibri"/>
              <a:sym typeface="Calibri"/>
            </a:endParaRPr>
          </a:p>
          <a:p>
            <a:pPr indent="0" lvl="0" marL="158750" rtl="0" algn="just">
              <a:lnSpc>
                <a:spcPct val="115000"/>
              </a:lnSpc>
              <a:spcBef>
                <a:spcPts val="0"/>
              </a:spcBef>
              <a:spcAft>
                <a:spcPts val="0"/>
              </a:spcAft>
              <a:buNone/>
            </a:pPr>
            <a:r>
              <a:t/>
            </a:r>
            <a:endParaRPr b="1" sz="1200">
              <a:solidFill>
                <a:srgbClr val="375FA9"/>
              </a:solidFill>
            </a:endParaRPr>
          </a:p>
          <a:p>
            <a:pPr indent="-171450" lvl="0" marL="330200" rtl="0" algn="just">
              <a:lnSpc>
                <a:spcPct val="115000"/>
              </a:lnSpc>
              <a:spcBef>
                <a:spcPts val="0"/>
              </a:spcBef>
              <a:spcAft>
                <a:spcPts val="0"/>
              </a:spcAft>
              <a:buClr>
                <a:srgbClr val="233A44"/>
              </a:buClr>
              <a:buSzPts val="1100"/>
              <a:buFont typeface="Calibri"/>
              <a:buChar char="●"/>
            </a:pPr>
            <a:r>
              <a:rPr lang="es" sz="1200">
                <a:solidFill>
                  <a:srgbClr val="375FA9"/>
                </a:solidFill>
              </a:rPr>
              <a:t>Permite que las aplicaciones se comuniquen entre sí como si estuvieran conectadas físicamente. </a:t>
            </a:r>
            <a:endParaRPr sz="1200">
              <a:solidFill>
                <a:srgbClr val="375FA9"/>
              </a:solidFill>
            </a:endParaRPr>
          </a:p>
          <a:p>
            <a:pPr indent="-101600" lvl="0" marL="330200" rtl="0" algn="just">
              <a:lnSpc>
                <a:spcPct val="115000"/>
              </a:lnSpc>
              <a:spcBef>
                <a:spcPts val="0"/>
              </a:spcBef>
              <a:spcAft>
                <a:spcPts val="0"/>
              </a:spcAft>
              <a:buNone/>
            </a:pPr>
            <a:r>
              <a:t/>
            </a:r>
            <a:endParaRPr sz="1200">
              <a:solidFill>
                <a:srgbClr val="375FA9"/>
              </a:solidFill>
            </a:endParaRPr>
          </a:p>
          <a:p>
            <a:pPr indent="-171450" lvl="0" marL="330200" rtl="0" algn="just">
              <a:lnSpc>
                <a:spcPct val="115000"/>
              </a:lnSpc>
              <a:spcBef>
                <a:spcPts val="0"/>
              </a:spcBef>
              <a:spcAft>
                <a:spcPts val="0"/>
              </a:spcAft>
              <a:buClr>
                <a:srgbClr val="233A44"/>
              </a:buClr>
              <a:buSzPts val="1100"/>
              <a:buFont typeface="Calibri"/>
              <a:buChar char="●"/>
            </a:pPr>
            <a:r>
              <a:rPr lang="es" sz="1200">
                <a:solidFill>
                  <a:srgbClr val="375FA9"/>
                </a:solidFill>
              </a:rPr>
              <a:t>Envía los datos en un formato que se transmite carácter por carácter, en lugar de transmitirse por paquetes. Cuando todo ha sido enviado exitosamente se procede al cierre de la conexión. </a:t>
            </a:r>
            <a:endParaRPr sz="1200">
              <a:solidFill>
                <a:srgbClr val="375FA9"/>
              </a:solidFill>
            </a:endParaRPr>
          </a:p>
          <a:p>
            <a:pPr indent="-101600" lvl="0" marL="330200" rtl="0" algn="just">
              <a:lnSpc>
                <a:spcPct val="115000"/>
              </a:lnSpc>
              <a:spcBef>
                <a:spcPts val="0"/>
              </a:spcBef>
              <a:spcAft>
                <a:spcPts val="0"/>
              </a:spcAft>
              <a:buNone/>
            </a:pPr>
            <a:r>
              <a:t/>
            </a:r>
            <a:endParaRPr sz="1200">
              <a:solidFill>
                <a:srgbClr val="375FA9"/>
              </a:solidFill>
            </a:endParaRPr>
          </a:p>
          <a:p>
            <a:pPr indent="-171450" lvl="0" marL="330200" rtl="0" algn="just">
              <a:lnSpc>
                <a:spcPct val="115000"/>
              </a:lnSpc>
              <a:spcBef>
                <a:spcPts val="0"/>
              </a:spcBef>
              <a:spcAft>
                <a:spcPts val="0"/>
              </a:spcAft>
              <a:buClr>
                <a:srgbClr val="233A44"/>
              </a:buClr>
              <a:buSzPts val="1100"/>
              <a:buFont typeface="Calibri"/>
              <a:buChar char="●"/>
            </a:pPr>
            <a:r>
              <a:rPr lang="es" sz="1200">
                <a:solidFill>
                  <a:srgbClr val="375FA9"/>
                </a:solidFill>
              </a:rPr>
              <a:t>Es necesario para la descarga Web o la transferencia de ficheros.</a:t>
            </a:r>
            <a:endParaRPr sz="1300">
              <a:solidFill>
                <a:srgbClr val="233A44"/>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33"/>
          <p:cNvSpPr txBox="1"/>
          <p:nvPr/>
        </p:nvSpPr>
        <p:spPr>
          <a:xfrm>
            <a:off x="849781" y="564250"/>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Protocolos TCP, UDP e IP</a:t>
            </a:r>
            <a:endParaRPr sz="3200">
              <a:solidFill>
                <a:srgbClr val="E83464"/>
              </a:solidFill>
            </a:endParaRPr>
          </a:p>
        </p:txBody>
      </p:sp>
      <p:sp>
        <p:nvSpPr>
          <p:cNvPr id="281" name="Google Shape;281;p33"/>
          <p:cNvSpPr txBox="1"/>
          <p:nvPr/>
        </p:nvSpPr>
        <p:spPr>
          <a:xfrm>
            <a:off x="849781" y="1504626"/>
            <a:ext cx="7224000" cy="28977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t/>
            </a:r>
            <a:endParaRPr b="1" sz="1200">
              <a:solidFill>
                <a:srgbClr val="375FA9"/>
              </a:solidFill>
            </a:endParaRPr>
          </a:p>
          <a:p>
            <a:pPr indent="0" lvl="0" marL="158750" rtl="0" algn="just">
              <a:lnSpc>
                <a:spcPct val="115000"/>
              </a:lnSpc>
              <a:spcBef>
                <a:spcPts val="600"/>
              </a:spcBef>
              <a:spcAft>
                <a:spcPts val="0"/>
              </a:spcAft>
              <a:buNone/>
            </a:pPr>
            <a:r>
              <a:rPr b="1" lang="es" sz="1200">
                <a:solidFill>
                  <a:srgbClr val="375FA9"/>
                </a:solidFill>
              </a:rPr>
              <a:t>Protocolo UDP</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Proporciona un servicio de entrega de datagramas. </a:t>
            </a:r>
            <a:endParaRPr sz="1200">
              <a:solidFill>
                <a:srgbClr val="375FA9"/>
              </a:solidFill>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No verifica las conexiones entre los hosts transmisores y receptores. </a:t>
            </a:r>
            <a:endParaRPr sz="1200">
              <a:solidFill>
                <a:srgbClr val="375FA9"/>
              </a:solidFill>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Dado que el protocolo UDP elimina los procesos de establecimiento y verificación de las conexiones, resulta ideal para las aplicaciones que envían pequeñas cantidades de datos o cuando el volumen de datos es elevado y éste tiene que llegar en tiempo real.</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VoIP es un ejemplo de aplicación que utilizará UDP.</a:t>
            </a:r>
            <a:endParaRPr sz="1200">
              <a:solidFill>
                <a:srgbClr val="375FA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16"/>
          <p:cNvSpPr txBox="1"/>
          <p:nvPr>
            <p:ph type="ctrTitle"/>
          </p:nvPr>
        </p:nvSpPr>
        <p:spPr>
          <a:xfrm>
            <a:off x="1281950" y="1089142"/>
            <a:ext cx="6622500" cy="20703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600">
                <a:solidFill>
                  <a:srgbClr val="3C63AB"/>
                </a:solidFill>
                <a:latin typeface="Arial"/>
                <a:ea typeface="Arial"/>
                <a:cs typeface="Arial"/>
                <a:sym typeface="Arial"/>
              </a:rPr>
              <a:t>Sesión 3: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600">
                <a:solidFill>
                  <a:srgbClr val="3C63AB"/>
                </a:solidFill>
                <a:latin typeface="Arial"/>
                <a:ea typeface="Arial"/>
                <a:cs typeface="Arial"/>
                <a:sym typeface="Arial"/>
              </a:rPr>
              <a:t> </a:t>
            </a:r>
            <a:r>
              <a:rPr b="1" lang="es" sz="5600">
                <a:solidFill>
                  <a:srgbClr val="E72F61"/>
                </a:solidFill>
                <a:latin typeface="Arial"/>
                <a:ea typeface="Arial"/>
                <a:cs typeface="Arial"/>
                <a:sym typeface="Arial"/>
              </a:rPr>
              <a:t>Desarrollo Software</a:t>
            </a:r>
            <a:endParaRPr b="1" sz="5600">
              <a:solidFill>
                <a:srgbClr val="E72F61"/>
              </a:solidFill>
              <a:latin typeface="Arial"/>
              <a:ea typeface="Arial"/>
              <a:cs typeface="Arial"/>
              <a:sym typeface="Arial"/>
            </a:endParaRPr>
          </a:p>
        </p:txBody>
      </p:sp>
      <p:sp>
        <p:nvSpPr>
          <p:cNvPr id="150" name="Google Shape;150;p16"/>
          <p:cNvSpPr txBox="1"/>
          <p:nvPr>
            <p:ph idx="1" type="subTitle"/>
          </p:nvPr>
        </p:nvSpPr>
        <p:spPr>
          <a:xfrm>
            <a:off x="1101471" y="3053117"/>
            <a:ext cx="6983400" cy="991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100"/>
              </a:spcBef>
              <a:spcAft>
                <a:spcPts val="0"/>
              </a:spcAft>
              <a:buNone/>
            </a:pPr>
            <a:r>
              <a:rPr lang="es" sz="1800">
                <a:solidFill>
                  <a:srgbClr val="3C63AA"/>
                </a:solidFill>
                <a:latin typeface="Arial"/>
                <a:ea typeface="Arial"/>
                <a:cs typeface="Arial"/>
                <a:sym typeface="Arial"/>
              </a:rPr>
              <a:t>Conceptos básicos de modelo de comunicaciones TCP/IP e introducción al desarrollo Web</a:t>
            </a:r>
            <a:endParaRPr sz="1800">
              <a:solidFill>
                <a:srgbClr val="3C63AA"/>
              </a:solidFill>
              <a:latin typeface="Arial"/>
              <a:ea typeface="Arial"/>
              <a:cs typeface="Arial"/>
              <a:sym typeface="Arial"/>
            </a:endParaRPr>
          </a:p>
          <a:p>
            <a:pPr indent="0" lvl="0" marL="0" rtl="0" algn="ctr">
              <a:lnSpc>
                <a:spcPct val="90000"/>
              </a:lnSpc>
              <a:spcBef>
                <a:spcPts val="1100"/>
              </a:spcBef>
              <a:spcAft>
                <a:spcPts val="0"/>
              </a:spcAft>
              <a:buNone/>
            </a:pPr>
            <a:r>
              <a:t/>
            </a:r>
            <a:endParaRPr sz="1800">
              <a:solidFill>
                <a:srgbClr val="3C63AA"/>
              </a:solidFill>
              <a:latin typeface="Arial"/>
              <a:ea typeface="Arial"/>
              <a:cs typeface="Arial"/>
              <a:sym typeface="Arial"/>
            </a:endParaRPr>
          </a:p>
          <a:p>
            <a:pPr indent="0" lvl="0" marL="0" rtl="0" algn="ctr">
              <a:lnSpc>
                <a:spcPct val="90000"/>
              </a:lnSpc>
              <a:spcBef>
                <a:spcPts val="1100"/>
              </a:spcBef>
              <a:spcAft>
                <a:spcPts val="0"/>
              </a:spcAft>
              <a:buSzPts val="1600"/>
              <a:buNone/>
            </a:pPr>
            <a:r>
              <a:t/>
            </a:r>
            <a:endParaRPr sz="1800">
              <a:solidFill>
                <a:srgbClr val="3C63AA"/>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34"/>
          <p:cNvSpPr txBox="1"/>
          <p:nvPr/>
        </p:nvSpPr>
        <p:spPr>
          <a:xfrm>
            <a:off x="822960" y="1221474"/>
            <a:ext cx="7014900" cy="5715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Cliente/Servidor</a:t>
            </a:r>
            <a:br>
              <a:rPr b="1" lang="es" sz="3200">
                <a:solidFill>
                  <a:srgbClr val="E73263"/>
                </a:solidFill>
              </a:rPr>
            </a:br>
            <a:r>
              <a:rPr b="1" lang="es" sz="3200">
                <a:solidFill>
                  <a:srgbClr val="E73263"/>
                </a:solidFill>
              </a:rPr>
              <a:t>Definiciones</a:t>
            </a:r>
            <a:endParaRPr b="1" sz="3200">
              <a:solidFill>
                <a:srgbClr val="E73263"/>
              </a:solidFill>
            </a:endParaRPr>
          </a:p>
        </p:txBody>
      </p:sp>
      <p:sp>
        <p:nvSpPr>
          <p:cNvPr id="287" name="Google Shape;287;p34"/>
          <p:cNvSpPr txBox="1"/>
          <p:nvPr/>
        </p:nvSpPr>
        <p:spPr>
          <a:xfrm>
            <a:off x="594050" y="1930650"/>
            <a:ext cx="5092500" cy="3374700"/>
          </a:xfrm>
          <a:prstGeom prst="rect">
            <a:avLst/>
          </a:prstGeom>
          <a:noFill/>
          <a:ln>
            <a:noFill/>
          </a:ln>
        </p:spPr>
        <p:txBody>
          <a:bodyPr anchorCtr="0" anchor="t" bIns="34275" lIns="0" spcFirstLastPara="1" rIns="0" wrap="square" tIns="34275">
            <a:noAutofit/>
          </a:bodyPr>
          <a:lstStyle/>
          <a:p>
            <a:pPr indent="-184150" lvl="0" marL="330200" rtl="0" algn="just">
              <a:lnSpc>
                <a:spcPct val="115000"/>
              </a:lnSpc>
              <a:spcBef>
                <a:spcPts val="600"/>
              </a:spcBef>
              <a:spcAft>
                <a:spcPts val="0"/>
              </a:spcAft>
              <a:buClr>
                <a:srgbClr val="233A44"/>
              </a:buClr>
              <a:buSzPts val="1300"/>
              <a:buFont typeface="Calibri"/>
              <a:buChar char="●"/>
            </a:pPr>
            <a:r>
              <a:rPr lang="es" sz="1300">
                <a:solidFill>
                  <a:srgbClr val="375FA9"/>
                </a:solidFill>
              </a:rPr>
              <a:t>Es Una combinación de sistemas que pueden colaborar entre sí para dar a los usuarios toda la información que requiera sin necesidad de saber donde está ubicada.</a:t>
            </a:r>
            <a:endParaRPr sz="1300">
              <a:solidFill>
                <a:srgbClr val="233A44"/>
              </a:solidFill>
              <a:latin typeface="Calibri"/>
              <a:ea typeface="Calibri"/>
              <a:cs typeface="Calibri"/>
              <a:sym typeface="Calibri"/>
            </a:endParaRPr>
          </a:p>
          <a:p>
            <a:pPr indent="-184150" lvl="0" marL="330200" rtl="0" algn="just">
              <a:lnSpc>
                <a:spcPct val="115000"/>
              </a:lnSpc>
              <a:spcBef>
                <a:spcPts val="600"/>
              </a:spcBef>
              <a:spcAft>
                <a:spcPts val="0"/>
              </a:spcAft>
              <a:buClr>
                <a:srgbClr val="233A44"/>
              </a:buClr>
              <a:buSzPts val="1300"/>
              <a:buFont typeface="Calibri"/>
              <a:buChar char="●"/>
            </a:pPr>
            <a:r>
              <a:rPr lang="es" sz="1300">
                <a:solidFill>
                  <a:srgbClr val="375FA9"/>
                </a:solidFill>
              </a:rPr>
              <a:t>Es una arquitectura de procesamiento cooperativo donde uno de los elementos solicita servicios a otro.</a:t>
            </a:r>
            <a:endParaRPr sz="1300">
              <a:solidFill>
                <a:srgbClr val="233A44"/>
              </a:solidFill>
              <a:latin typeface="Calibri"/>
              <a:ea typeface="Calibri"/>
              <a:cs typeface="Calibri"/>
              <a:sym typeface="Calibri"/>
            </a:endParaRPr>
          </a:p>
          <a:p>
            <a:pPr indent="-184150" lvl="0" marL="330200" rtl="0" algn="just">
              <a:lnSpc>
                <a:spcPct val="115000"/>
              </a:lnSpc>
              <a:spcBef>
                <a:spcPts val="600"/>
              </a:spcBef>
              <a:spcAft>
                <a:spcPts val="0"/>
              </a:spcAft>
              <a:buClr>
                <a:srgbClr val="233A44"/>
              </a:buClr>
              <a:buSzPts val="1300"/>
              <a:buFont typeface="Calibri"/>
              <a:buChar char="●"/>
            </a:pPr>
            <a:r>
              <a:rPr lang="es" sz="1300">
                <a:solidFill>
                  <a:srgbClr val="375FA9"/>
                </a:solidFill>
              </a:rPr>
              <a:t>Es un procesamiento de datos de tipo colaborativo entre dos o más computadoras conectadas a una red.</a:t>
            </a:r>
            <a:endParaRPr sz="1300">
              <a:solidFill>
                <a:srgbClr val="233A44"/>
              </a:solidFill>
              <a:latin typeface="Calibri"/>
              <a:ea typeface="Calibri"/>
              <a:cs typeface="Calibri"/>
              <a:sym typeface="Calibri"/>
            </a:endParaRPr>
          </a:p>
          <a:p>
            <a:pPr indent="-184150" lvl="0" marL="330200" rtl="0" algn="just">
              <a:lnSpc>
                <a:spcPct val="115000"/>
              </a:lnSpc>
              <a:spcBef>
                <a:spcPts val="600"/>
              </a:spcBef>
              <a:spcAft>
                <a:spcPts val="0"/>
              </a:spcAft>
              <a:buClr>
                <a:srgbClr val="233A44"/>
              </a:buClr>
              <a:buSzPts val="1300"/>
              <a:buFont typeface="Calibri"/>
              <a:buChar char="●"/>
            </a:pPr>
            <a:r>
              <a:rPr lang="es" sz="1300">
                <a:solidFill>
                  <a:srgbClr val="375FA9"/>
                </a:solidFill>
              </a:rPr>
              <a:t>Se aplica a la arquitectura de software que describe el procesamiento entre dos o más programas: una aplicación y un servicio.</a:t>
            </a:r>
            <a:endParaRPr sz="1300">
              <a:solidFill>
                <a:srgbClr val="375FA9"/>
              </a:solidFill>
            </a:endParaRPr>
          </a:p>
          <a:p>
            <a:pPr indent="-101600" lvl="0" marL="330200" rtl="0" algn="just">
              <a:lnSpc>
                <a:spcPct val="115000"/>
              </a:lnSpc>
              <a:spcBef>
                <a:spcPts val="600"/>
              </a:spcBef>
              <a:spcAft>
                <a:spcPts val="0"/>
              </a:spcAft>
              <a:buNone/>
            </a:pPr>
            <a:r>
              <a:t/>
            </a:r>
            <a:endParaRPr sz="1200">
              <a:solidFill>
                <a:srgbClr val="375FA9"/>
              </a:solidFill>
            </a:endParaRPr>
          </a:p>
        </p:txBody>
      </p:sp>
      <p:pic>
        <p:nvPicPr>
          <p:cNvPr id="288" name="Google Shape;288;p34"/>
          <p:cNvPicPr preferRelativeResize="0"/>
          <p:nvPr/>
        </p:nvPicPr>
        <p:blipFill rotWithShape="1">
          <a:blip r:embed="rId4">
            <a:alphaModFix/>
          </a:blip>
          <a:srcRect b="0" l="0" r="0" t="0"/>
          <a:stretch/>
        </p:blipFill>
        <p:spPr>
          <a:xfrm>
            <a:off x="6036850" y="2143918"/>
            <a:ext cx="2686353" cy="208864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35"/>
          <p:cNvSpPr txBox="1"/>
          <p:nvPr/>
        </p:nvSpPr>
        <p:spPr>
          <a:xfrm>
            <a:off x="822960" y="379713"/>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Cliente/Servidor Arquitectura</a:t>
            </a:r>
            <a:endParaRPr b="1" sz="3200">
              <a:solidFill>
                <a:srgbClr val="E73263"/>
              </a:solidFill>
            </a:endParaRPr>
          </a:p>
        </p:txBody>
      </p:sp>
      <p:sp>
        <p:nvSpPr>
          <p:cNvPr id="294" name="Google Shape;294;p35"/>
          <p:cNvSpPr/>
          <p:nvPr/>
        </p:nvSpPr>
        <p:spPr>
          <a:xfrm>
            <a:off x="822960" y="1441419"/>
            <a:ext cx="4287600" cy="3365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D9563F"/>
              </a:buClr>
              <a:buSzPts val="1105"/>
              <a:buFont typeface="Arial"/>
              <a:buNone/>
            </a:pPr>
            <a:r>
              <a:rPr b="0" i="0" lang="es" sz="1300" u="none" cap="none" strike="noStrike">
                <a:solidFill>
                  <a:srgbClr val="375FA9"/>
                </a:solidFill>
                <a:latin typeface="Arial"/>
                <a:ea typeface="Arial"/>
                <a:cs typeface="Arial"/>
                <a:sym typeface="Arial"/>
              </a:rPr>
              <a:t>Funciones del Cliente: </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Interactuar con usuario.</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Manejar procesos de conexión al cliente (Red)</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Enviar solicitudes al servidor</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Procesar respuestas.</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Control de fallos</a:t>
            </a:r>
            <a:endParaRPr/>
          </a:p>
          <a:p>
            <a:pPr indent="-285750" lvl="1" marL="742950" marR="0" rtl="0" algn="l">
              <a:lnSpc>
                <a:spcPct val="100000"/>
              </a:lnSpc>
              <a:spcBef>
                <a:spcPts val="260"/>
              </a:spcBef>
              <a:spcAft>
                <a:spcPts val="0"/>
              </a:spcAft>
              <a:buClr>
                <a:srgbClr val="D9563F"/>
              </a:buClr>
              <a:buSzPts val="1105"/>
              <a:buFont typeface="Arial"/>
              <a:buChar char="•"/>
            </a:pPr>
            <a:r>
              <a:rPr b="0" i="0" lang="es" sz="1300" u="none" cap="none" strike="noStrike">
                <a:solidFill>
                  <a:srgbClr val="375FA9"/>
                </a:solidFill>
                <a:latin typeface="Arial"/>
                <a:ea typeface="Arial"/>
                <a:cs typeface="Arial"/>
                <a:sym typeface="Arial"/>
              </a:rPr>
              <a:t>Control de seguridad</a:t>
            </a:r>
            <a:endParaRPr b="0" i="0" sz="1300" u="none" cap="none" strike="noStrike">
              <a:solidFill>
                <a:srgbClr val="375FA9"/>
              </a:solidFill>
              <a:latin typeface="Arial"/>
              <a:ea typeface="Arial"/>
              <a:cs typeface="Arial"/>
              <a:sym typeface="Arial"/>
            </a:endParaRPr>
          </a:p>
          <a:p>
            <a:pPr indent="-342900" lvl="0" marL="342900" marR="0" rtl="0" algn="l">
              <a:lnSpc>
                <a:spcPct val="100000"/>
              </a:lnSpc>
              <a:spcBef>
                <a:spcPts val="260"/>
              </a:spcBef>
              <a:spcAft>
                <a:spcPts val="0"/>
              </a:spcAft>
              <a:buNone/>
            </a:pPr>
            <a:r>
              <a:rPr b="0" i="0" lang="es" sz="1300" u="none" cap="none" strike="noStrike">
                <a:solidFill>
                  <a:srgbClr val="375FA9"/>
                </a:solidFill>
                <a:latin typeface="Arial"/>
                <a:ea typeface="Arial"/>
                <a:cs typeface="Arial"/>
                <a:sym typeface="Arial"/>
              </a:rPr>
              <a:t>Funciones del Servidor:</a:t>
            </a:r>
            <a:endParaRPr/>
          </a:p>
          <a:p>
            <a:pPr indent="-285750" lvl="1" marL="742950" marR="0" rtl="0" algn="l">
              <a:lnSpc>
                <a:spcPct val="100000"/>
              </a:lnSpc>
              <a:spcBef>
                <a:spcPts val="260"/>
              </a:spcBef>
              <a:spcAft>
                <a:spcPts val="0"/>
              </a:spcAft>
              <a:buClr>
                <a:srgbClr val="D9563F"/>
              </a:buClr>
              <a:buSzPts val="1300"/>
              <a:buFont typeface="Arial"/>
              <a:buChar char="•"/>
            </a:pPr>
            <a:r>
              <a:rPr b="0" i="0" lang="es" sz="1300" u="none" cap="none" strike="noStrike">
                <a:solidFill>
                  <a:srgbClr val="375FA9"/>
                </a:solidFill>
                <a:latin typeface="Arial"/>
                <a:ea typeface="Arial"/>
                <a:cs typeface="Arial"/>
                <a:sym typeface="Arial"/>
              </a:rPr>
              <a:t>Recibe (escucha requerimientos)</a:t>
            </a:r>
            <a:endParaRPr/>
          </a:p>
          <a:p>
            <a:pPr indent="-285750" lvl="1" marL="742950" marR="0" rtl="0" algn="l">
              <a:lnSpc>
                <a:spcPct val="100000"/>
              </a:lnSpc>
              <a:spcBef>
                <a:spcPts val="260"/>
              </a:spcBef>
              <a:spcAft>
                <a:spcPts val="0"/>
              </a:spcAft>
              <a:buClr>
                <a:srgbClr val="D9563F"/>
              </a:buClr>
              <a:buSzPts val="1300"/>
              <a:buFont typeface="Arial"/>
              <a:buChar char="•"/>
            </a:pPr>
            <a:r>
              <a:rPr b="0" i="0" lang="es" sz="1300" u="none" cap="none" strike="noStrike">
                <a:solidFill>
                  <a:srgbClr val="375FA9"/>
                </a:solidFill>
                <a:latin typeface="Arial"/>
                <a:ea typeface="Arial"/>
                <a:cs typeface="Arial"/>
                <a:sym typeface="Arial"/>
              </a:rPr>
              <a:t>Activa procesos de seguridad</a:t>
            </a:r>
            <a:endParaRPr/>
          </a:p>
          <a:p>
            <a:pPr indent="-285750" lvl="1" marL="742950" marR="0" rtl="0" algn="l">
              <a:lnSpc>
                <a:spcPct val="100000"/>
              </a:lnSpc>
              <a:spcBef>
                <a:spcPts val="260"/>
              </a:spcBef>
              <a:spcAft>
                <a:spcPts val="0"/>
              </a:spcAft>
              <a:buClr>
                <a:srgbClr val="D9563F"/>
              </a:buClr>
              <a:buSzPts val="1300"/>
              <a:buFont typeface="Arial"/>
              <a:buChar char="•"/>
            </a:pPr>
            <a:r>
              <a:rPr b="0" i="0" lang="es" sz="1300" u="none" cap="none" strike="noStrike">
                <a:solidFill>
                  <a:srgbClr val="375FA9"/>
                </a:solidFill>
                <a:latin typeface="Arial"/>
                <a:ea typeface="Arial"/>
                <a:cs typeface="Arial"/>
                <a:sym typeface="Arial"/>
              </a:rPr>
              <a:t>Devuelve solicitudes de cliente.</a:t>
            </a:r>
            <a:endParaRPr/>
          </a:p>
          <a:p>
            <a:pPr indent="-285750" lvl="1" marL="742950" marR="0" rtl="0" algn="l">
              <a:lnSpc>
                <a:spcPct val="100000"/>
              </a:lnSpc>
              <a:spcBef>
                <a:spcPts val="260"/>
              </a:spcBef>
              <a:spcAft>
                <a:spcPts val="0"/>
              </a:spcAft>
              <a:buClr>
                <a:srgbClr val="D9563F"/>
              </a:buClr>
              <a:buSzPts val="1300"/>
              <a:buFont typeface="Arial"/>
              <a:buChar char="•"/>
            </a:pPr>
            <a:r>
              <a:rPr b="0" i="0" lang="es" sz="1300" u="none" cap="none" strike="noStrike">
                <a:solidFill>
                  <a:srgbClr val="375FA9"/>
                </a:solidFill>
                <a:latin typeface="Arial"/>
                <a:ea typeface="Arial"/>
                <a:cs typeface="Arial"/>
                <a:sym typeface="Arial"/>
              </a:rPr>
              <a:t>Bloqueos, resolver errores,</a:t>
            </a:r>
            <a:endParaRPr/>
          </a:p>
          <a:p>
            <a:pPr indent="-285750" lvl="1" marL="742950" marR="0" rtl="0" algn="l">
              <a:lnSpc>
                <a:spcPct val="100000"/>
              </a:lnSpc>
              <a:spcBef>
                <a:spcPts val="260"/>
              </a:spcBef>
              <a:spcAft>
                <a:spcPts val="0"/>
              </a:spcAft>
              <a:buClr>
                <a:srgbClr val="D9563F"/>
              </a:buClr>
              <a:buSzPts val="1300"/>
              <a:buFont typeface="Arial"/>
              <a:buChar char="•"/>
            </a:pPr>
            <a:r>
              <a:rPr b="0" i="0" lang="es" sz="1300" u="none" cap="none" strike="noStrike">
                <a:solidFill>
                  <a:srgbClr val="375FA9"/>
                </a:solidFill>
                <a:latin typeface="Arial"/>
                <a:ea typeface="Arial"/>
                <a:cs typeface="Arial"/>
                <a:sym typeface="Arial"/>
              </a:rPr>
              <a:t>Administración y manejo de red.</a:t>
            </a:r>
            <a:endParaRPr b="0" i="0" sz="1300" u="none" cap="none" strike="noStrike">
              <a:solidFill>
                <a:srgbClr val="375FA9"/>
              </a:solidFill>
              <a:latin typeface="Arial"/>
              <a:ea typeface="Arial"/>
              <a:cs typeface="Arial"/>
              <a:sym typeface="Arial"/>
            </a:endParaRPr>
          </a:p>
        </p:txBody>
      </p:sp>
      <p:pic>
        <p:nvPicPr>
          <p:cNvPr id="295" name="Google Shape;295;p35"/>
          <p:cNvPicPr preferRelativeResize="0"/>
          <p:nvPr/>
        </p:nvPicPr>
        <p:blipFill rotWithShape="1">
          <a:blip r:embed="rId4">
            <a:alphaModFix/>
          </a:blip>
          <a:srcRect b="0" l="0" r="0" t="0"/>
          <a:stretch/>
        </p:blipFill>
        <p:spPr>
          <a:xfrm>
            <a:off x="5247795" y="1540875"/>
            <a:ext cx="3118953" cy="343836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36"/>
          <p:cNvSpPr/>
          <p:nvPr/>
        </p:nvSpPr>
        <p:spPr>
          <a:xfrm>
            <a:off x="4146947" y="2636044"/>
            <a:ext cx="1131000" cy="1056300"/>
          </a:xfrm>
          <a:prstGeom prst="round2DiagRect">
            <a:avLst>
              <a:gd fmla="val 16667" name="adj1"/>
              <a:gd fmla="val 0" name="adj2"/>
            </a:avLst>
          </a:prstGeom>
          <a:solidFill>
            <a:srgbClr val="A0B0FB"/>
          </a:solidFill>
          <a:ln cap="flat" cmpd="sng" w="25400">
            <a:solidFill>
              <a:srgbClr val="0058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AF7B51"/>
              </a:solidFill>
              <a:latin typeface="Arial"/>
              <a:ea typeface="Arial"/>
              <a:cs typeface="Arial"/>
              <a:sym typeface="Arial"/>
            </a:endParaRPr>
          </a:p>
        </p:txBody>
      </p:sp>
      <p:sp>
        <p:nvSpPr>
          <p:cNvPr id="301" name="Google Shape;301;p36"/>
          <p:cNvSpPr txBox="1"/>
          <p:nvPr/>
        </p:nvSpPr>
        <p:spPr>
          <a:xfrm>
            <a:off x="723608" y="851626"/>
            <a:ext cx="7512000" cy="9888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Cliente/</a:t>
            </a:r>
            <a:r>
              <a:rPr b="1" lang="es" sz="3000">
                <a:solidFill>
                  <a:srgbClr val="E73263"/>
                </a:solidFill>
              </a:rPr>
              <a:t>Servidor </a:t>
            </a:r>
            <a:r>
              <a:rPr b="1" lang="es" sz="3200">
                <a:solidFill>
                  <a:srgbClr val="E73263"/>
                </a:solidFill>
              </a:rPr>
              <a:t>Procesamiento</a:t>
            </a:r>
            <a:endParaRPr b="1" sz="3000">
              <a:solidFill>
                <a:srgbClr val="E73263"/>
              </a:solidFill>
            </a:endParaRPr>
          </a:p>
        </p:txBody>
      </p:sp>
      <p:sp>
        <p:nvSpPr>
          <p:cNvPr id="302" name="Google Shape;302;p36"/>
          <p:cNvSpPr/>
          <p:nvPr/>
        </p:nvSpPr>
        <p:spPr>
          <a:xfrm>
            <a:off x="5678090" y="2521744"/>
            <a:ext cx="8142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ahoma"/>
                <a:ea typeface="Tahoma"/>
                <a:cs typeface="Tahoma"/>
                <a:sym typeface="Tahoma"/>
              </a:rPr>
              <a:t>Cliente</a:t>
            </a:r>
            <a:endParaRPr/>
          </a:p>
        </p:txBody>
      </p:sp>
      <p:sp>
        <p:nvSpPr>
          <p:cNvPr id="303" name="Google Shape;303;p36"/>
          <p:cNvSpPr/>
          <p:nvPr/>
        </p:nvSpPr>
        <p:spPr>
          <a:xfrm>
            <a:off x="5106590" y="1778794"/>
            <a:ext cx="8142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ahoma"/>
                <a:ea typeface="Tahoma"/>
                <a:cs typeface="Tahoma"/>
                <a:sym typeface="Tahoma"/>
              </a:rPr>
              <a:t>Cliente</a:t>
            </a:r>
            <a:endParaRPr/>
          </a:p>
        </p:txBody>
      </p:sp>
      <p:cxnSp>
        <p:nvCxnSpPr>
          <p:cNvPr id="304" name="Google Shape;304;p36"/>
          <p:cNvCxnSpPr/>
          <p:nvPr/>
        </p:nvCxnSpPr>
        <p:spPr>
          <a:xfrm rot="10800000">
            <a:off x="4706540" y="2407444"/>
            <a:ext cx="0" cy="228600"/>
          </a:xfrm>
          <a:prstGeom prst="straightConnector1">
            <a:avLst/>
          </a:prstGeom>
          <a:noFill/>
          <a:ln cap="flat" cmpd="sng" w="38100">
            <a:solidFill>
              <a:srgbClr val="CC0000"/>
            </a:solidFill>
            <a:prstDash val="solid"/>
            <a:round/>
            <a:headEnd len="sm" w="sm" type="none"/>
            <a:tailEnd len="sm" w="sm" type="none"/>
          </a:ln>
        </p:spPr>
      </p:cxnSp>
      <p:cxnSp>
        <p:nvCxnSpPr>
          <p:cNvPr id="305" name="Google Shape;305;p36"/>
          <p:cNvCxnSpPr/>
          <p:nvPr/>
        </p:nvCxnSpPr>
        <p:spPr>
          <a:xfrm rot="10800000">
            <a:off x="3735131" y="3207488"/>
            <a:ext cx="401100" cy="7200"/>
          </a:xfrm>
          <a:prstGeom prst="straightConnector1">
            <a:avLst/>
          </a:prstGeom>
          <a:noFill/>
          <a:ln cap="flat" cmpd="sng" w="38100">
            <a:solidFill>
              <a:srgbClr val="CC0000"/>
            </a:solidFill>
            <a:prstDash val="solid"/>
            <a:round/>
            <a:headEnd len="sm" w="sm" type="none"/>
            <a:tailEnd len="sm" w="sm" type="none"/>
          </a:ln>
        </p:spPr>
      </p:cxnSp>
      <p:cxnSp>
        <p:nvCxnSpPr>
          <p:cNvPr id="306" name="Google Shape;306;p36"/>
          <p:cNvCxnSpPr/>
          <p:nvPr/>
        </p:nvCxnSpPr>
        <p:spPr>
          <a:xfrm flipH="1">
            <a:off x="5278040" y="3207545"/>
            <a:ext cx="571500" cy="2400"/>
          </a:xfrm>
          <a:prstGeom prst="straightConnector1">
            <a:avLst/>
          </a:prstGeom>
          <a:noFill/>
          <a:ln cap="flat" cmpd="sng" w="38100">
            <a:solidFill>
              <a:srgbClr val="CC0000"/>
            </a:solidFill>
            <a:prstDash val="solid"/>
            <a:round/>
            <a:headEnd len="sm" w="sm" type="none"/>
            <a:tailEnd len="sm" w="sm" type="none"/>
          </a:ln>
        </p:spPr>
      </p:cxnSp>
      <p:sp>
        <p:nvSpPr>
          <p:cNvPr id="307" name="Google Shape;307;p36"/>
          <p:cNvSpPr/>
          <p:nvPr/>
        </p:nvSpPr>
        <p:spPr>
          <a:xfrm>
            <a:off x="4467225" y="3036094"/>
            <a:ext cx="5289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ahoma"/>
                <a:ea typeface="Tahoma"/>
                <a:cs typeface="Tahoma"/>
                <a:sym typeface="Tahoma"/>
              </a:rPr>
              <a:t>LAN</a:t>
            </a:r>
            <a:endParaRPr/>
          </a:p>
        </p:txBody>
      </p:sp>
      <p:cxnSp>
        <p:nvCxnSpPr>
          <p:cNvPr id="308" name="Google Shape;308;p36"/>
          <p:cNvCxnSpPr/>
          <p:nvPr/>
        </p:nvCxnSpPr>
        <p:spPr>
          <a:xfrm>
            <a:off x="2235399" y="3164467"/>
            <a:ext cx="529800" cy="2400"/>
          </a:xfrm>
          <a:prstGeom prst="straightConnector1">
            <a:avLst/>
          </a:prstGeom>
          <a:noFill/>
          <a:ln cap="flat" cmpd="sng" w="28575">
            <a:solidFill>
              <a:srgbClr val="CC0000"/>
            </a:solidFill>
            <a:prstDash val="solid"/>
            <a:round/>
            <a:headEnd len="sm" w="sm" type="none"/>
            <a:tailEnd len="sm" w="sm" type="none"/>
          </a:ln>
        </p:spPr>
      </p:cxnSp>
      <p:cxnSp>
        <p:nvCxnSpPr>
          <p:cNvPr id="309" name="Google Shape;309;p36"/>
          <p:cNvCxnSpPr/>
          <p:nvPr/>
        </p:nvCxnSpPr>
        <p:spPr>
          <a:xfrm rot="10800000">
            <a:off x="4731720" y="3703819"/>
            <a:ext cx="0" cy="228600"/>
          </a:xfrm>
          <a:prstGeom prst="straightConnector1">
            <a:avLst/>
          </a:prstGeom>
          <a:noFill/>
          <a:ln cap="flat" cmpd="sng" w="38100">
            <a:solidFill>
              <a:srgbClr val="CC0000"/>
            </a:solidFill>
            <a:prstDash val="solid"/>
            <a:round/>
            <a:headEnd len="sm" w="sm" type="none"/>
            <a:tailEnd len="sm" w="sm" type="none"/>
          </a:ln>
        </p:spPr>
      </p:cxnSp>
      <p:cxnSp>
        <p:nvCxnSpPr>
          <p:cNvPr id="310" name="Google Shape;310;p36"/>
          <p:cNvCxnSpPr/>
          <p:nvPr/>
        </p:nvCxnSpPr>
        <p:spPr>
          <a:xfrm flipH="1">
            <a:off x="4992215" y="4236245"/>
            <a:ext cx="314400" cy="2400"/>
          </a:xfrm>
          <a:prstGeom prst="straightConnector1">
            <a:avLst/>
          </a:prstGeom>
          <a:noFill/>
          <a:ln cap="flat" cmpd="sng" w="38100">
            <a:solidFill>
              <a:srgbClr val="CC0000"/>
            </a:solidFill>
            <a:prstDash val="solid"/>
            <a:round/>
            <a:headEnd len="sm" w="sm" type="none"/>
            <a:tailEnd len="sm" w="sm" type="none"/>
          </a:ln>
        </p:spPr>
      </p:cxnSp>
      <p:cxnSp>
        <p:nvCxnSpPr>
          <p:cNvPr id="311" name="Google Shape;311;p36"/>
          <p:cNvCxnSpPr/>
          <p:nvPr/>
        </p:nvCxnSpPr>
        <p:spPr>
          <a:xfrm flipH="1">
            <a:off x="6378426" y="3181614"/>
            <a:ext cx="314400" cy="2400"/>
          </a:xfrm>
          <a:prstGeom prst="straightConnector1">
            <a:avLst/>
          </a:prstGeom>
          <a:noFill/>
          <a:ln cap="flat" cmpd="sng" w="38100">
            <a:solidFill>
              <a:srgbClr val="CC0000"/>
            </a:solidFill>
            <a:prstDash val="solid"/>
            <a:round/>
            <a:headEnd len="sm" w="sm" type="none"/>
            <a:tailEnd len="sm" w="sm" type="none"/>
          </a:ln>
        </p:spPr>
      </p:cxnSp>
      <p:grpSp>
        <p:nvGrpSpPr>
          <p:cNvPr id="312" name="Google Shape;312;p36"/>
          <p:cNvGrpSpPr/>
          <p:nvPr/>
        </p:nvGrpSpPr>
        <p:grpSpPr>
          <a:xfrm>
            <a:off x="1643659" y="2907174"/>
            <a:ext cx="724040" cy="501254"/>
            <a:chOff x="912" y="556"/>
            <a:chExt cx="301" cy="201"/>
          </a:xfrm>
        </p:grpSpPr>
        <p:sp>
          <p:nvSpPr>
            <p:cNvPr id="313" name="Google Shape;313;p36"/>
            <p:cNvSpPr/>
            <p:nvPr/>
          </p:nvSpPr>
          <p:spPr>
            <a:xfrm>
              <a:off x="912" y="585"/>
              <a:ext cx="246" cy="172"/>
            </a:xfrm>
            <a:custGeom>
              <a:rect b="b" l="l" r="r" t="t"/>
              <a:pathLst>
                <a:path extrusionOk="0" h="172" w="246">
                  <a:moveTo>
                    <a:pt x="245" y="2"/>
                  </a:moveTo>
                  <a:lnTo>
                    <a:pt x="245" y="141"/>
                  </a:lnTo>
                  <a:lnTo>
                    <a:pt x="241" y="146"/>
                  </a:lnTo>
                  <a:lnTo>
                    <a:pt x="235" y="151"/>
                  </a:lnTo>
                  <a:lnTo>
                    <a:pt x="227" y="156"/>
                  </a:lnTo>
                  <a:lnTo>
                    <a:pt x="215" y="160"/>
                  </a:lnTo>
                  <a:lnTo>
                    <a:pt x="199" y="164"/>
                  </a:lnTo>
                  <a:lnTo>
                    <a:pt x="183" y="167"/>
                  </a:lnTo>
                  <a:lnTo>
                    <a:pt x="165" y="169"/>
                  </a:lnTo>
                  <a:lnTo>
                    <a:pt x="149" y="170"/>
                  </a:lnTo>
                  <a:lnTo>
                    <a:pt x="133" y="171"/>
                  </a:lnTo>
                  <a:lnTo>
                    <a:pt x="117" y="171"/>
                  </a:lnTo>
                  <a:lnTo>
                    <a:pt x="97" y="170"/>
                  </a:lnTo>
                  <a:lnTo>
                    <a:pt x="81" y="169"/>
                  </a:lnTo>
                  <a:lnTo>
                    <a:pt x="63" y="167"/>
                  </a:lnTo>
                  <a:lnTo>
                    <a:pt x="48" y="164"/>
                  </a:lnTo>
                  <a:lnTo>
                    <a:pt x="35" y="161"/>
                  </a:lnTo>
                  <a:lnTo>
                    <a:pt x="22" y="157"/>
                  </a:lnTo>
                  <a:lnTo>
                    <a:pt x="13" y="153"/>
                  </a:lnTo>
                  <a:lnTo>
                    <a:pt x="8" y="150"/>
                  </a:lnTo>
                  <a:lnTo>
                    <a:pt x="3" y="146"/>
                  </a:lnTo>
                  <a:lnTo>
                    <a:pt x="0" y="141"/>
                  </a:lnTo>
                  <a:lnTo>
                    <a:pt x="0" y="0"/>
                  </a:lnTo>
                  <a:lnTo>
                    <a:pt x="245" y="2"/>
                  </a:lnTo>
                </a:path>
              </a:pathLst>
            </a:custGeom>
            <a:solidFill>
              <a:srgbClr val="3D4594"/>
            </a:solidFill>
            <a:ln cap="rnd" cmpd="sng" w="19050">
              <a:solidFill>
                <a:srgbClr val="D9D9D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14" name="Google Shape;314;p36"/>
            <p:cNvSpPr/>
            <p:nvPr/>
          </p:nvSpPr>
          <p:spPr>
            <a:xfrm>
              <a:off x="913" y="556"/>
              <a:ext cx="300" cy="0"/>
            </a:xfrm>
            <a:prstGeom prst="ellipse">
              <a:avLst/>
            </a:prstGeom>
            <a:solidFill>
              <a:srgbClr val="3D4594"/>
            </a:solidFill>
            <a:ln cap="flat" cmpd="sng" w="19050">
              <a:solidFill>
                <a:srgbClr val="D9D9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
        <p:nvSpPr>
          <p:cNvPr id="315" name="Google Shape;315;p36"/>
          <p:cNvSpPr/>
          <p:nvPr/>
        </p:nvSpPr>
        <p:spPr>
          <a:xfrm>
            <a:off x="1720995" y="3028301"/>
            <a:ext cx="4071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imes New Roman"/>
                <a:ea typeface="Times New Roman"/>
                <a:cs typeface="Times New Roman"/>
                <a:sym typeface="Times New Roman"/>
              </a:rPr>
              <a:t>BD</a:t>
            </a:r>
            <a:endParaRPr/>
          </a:p>
        </p:txBody>
      </p:sp>
      <p:grpSp>
        <p:nvGrpSpPr>
          <p:cNvPr id="316" name="Google Shape;316;p36"/>
          <p:cNvGrpSpPr/>
          <p:nvPr/>
        </p:nvGrpSpPr>
        <p:grpSpPr>
          <a:xfrm>
            <a:off x="5314950" y="3963592"/>
            <a:ext cx="724040" cy="501253"/>
            <a:chOff x="912" y="556"/>
            <a:chExt cx="301" cy="201"/>
          </a:xfrm>
        </p:grpSpPr>
        <p:sp>
          <p:nvSpPr>
            <p:cNvPr id="317" name="Google Shape;317;p36"/>
            <p:cNvSpPr/>
            <p:nvPr/>
          </p:nvSpPr>
          <p:spPr>
            <a:xfrm>
              <a:off x="912" y="585"/>
              <a:ext cx="246" cy="172"/>
            </a:xfrm>
            <a:custGeom>
              <a:rect b="b" l="l" r="r" t="t"/>
              <a:pathLst>
                <a:path extrusionOk="0" h="172" w="246">
                  <a:moveTo>
                    <a:pt x="245" y="2"/>
                  </a:moveTo>
                  <a:lnTo>
                    <a:pt x="245" y="141"/>
                  </a:lnTo>
                  <a:lnTo>
                    <a:pt x="241" y="146"/>
                  </a:lnTo>
                  <a:lnTo>
                    <a:pt x="235" y="151"/>
                  </a:lnTo>
                  <a:lnTo>
                    <a:pt x="227" y="156"/>
                  </a:lnTo>
                  <a:lnTo>
                    <a:pt x="215" y="160"/>
                  </a:lnTo>
                  <a:lnTo>
                    <a:pt x="199" y="164"/>
                  </a:lnTo>
                  <a:lnTo>
                    <a:pt x="183" y="167"/>
                  </a:lnTo>
                  <a:lnTo>
                    <a:pt x="165" y="169"/>
                  </a:lnTo>
                  <a:lnTo>
                    <a:pt x="149" y="170"/>
                  </a:lnTo>
                  <a:lnTo>
                    <a:pt x="133" y="171"/>
                  </a:lnTo>
                  <a:lnTo>
                    <a:pt x="117" y="171"/>
                  </a:lnTo>
                  <a:lnTo>
                    <a:pt x="97" y="170"/>
                  </a:lnTo>
                  <a:lnTo>
                    <a:pt x="81" y="169"/>
                  </a:lnTo>
                  <a:lnTo>
                    <a:pt x="63" y="167"/>
                  </a:lnTo>
                  <a:lnTo>
                    <a:pt x="48" y="164"/>
                  </a:lnTo>
                  <a:lnTo>
                    <a:pt x="35" y="161"/>
                  </a:lnTo>
                  <a:lnTo>
                    <a:pt x="22" y="157"/>
                  </a:lnTo>
                  <a:lnTo>
                    <a:pt x="13" y="153"/>
                  </a:lnTo>
                  <a:lnTo>
                    <a:pt x="8" y="150"/>
                  </a:lnTo>
                  <a:lnTo>
                    <a:pt x="3" y="146"/>
                  </a:lnTo>
                  <a:lnTo>
                    <a:pt x="0" y="141"/>
                  </a:lnTo>
                  <a:lnTo>
                    <a:pt x="0" y="0"/>
                  </a:lnTo>
                  <a:lnTo>
                    <a:pt x="245" y="2"/>
                  </a:lnTo>
                </a:path>
              </a:pathLst>
            </a:custGeom>
            <a:solidFill>
              <a:srgbClr val="3D4594"/>
            </a:solidFill>
            <a:ln cap="rnd" cmpd="sng" w="19050">
              <a:solidFill>
                <a:srgbClr val="D9D9D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18" name="Google Shape;318;p36"/>
            <p:cNvSpPr/>
            <p:nvPr/>
          </p:nvSpPr>
          <p:spPr>
            <a:xfrm>
              <a:off x="913" y="556"/>
              <a:ext cx="300" cy="0"/>
            </a:xfrm>
            <a:prstGeom prst="ellipse">
              <a:avLst/>
            </a:prstGeom>
            <a:solidFill>
              <a:srgbClr val="3D4594"/>
            </a:solidFill>
            <a:ln cap="flat" cmpd="sng" w="19050">
              <a:solidFill>
                <a:srgbClr val="D9D9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
        <p:nvSpPr>
          <p:cNvPr id="319" name="Google Shape;319;p36"/>
          <p:cNvSpPr/>
          <p:nvPr/>
        </p:nvSpPr>
        <p:spPr>
          <a:xfrm>
            <a:off x="5414962" y="4106466"/>
            <a:ext cx="4071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imes New Roman"/>
                <a:ea typeface="Times New Roman"/>
                <a:cs typeface="Times New Roman"/>
                <a:sym typeface="Times New Roman"/>
              </a:rPr>
              <a:t>BD</a:t>
            </a:r>
            <a:endParaRPr/>
          </a:p>
        </p:txBody>
      </p:sp>
      <p:grpSp>
        <p:nvGrpSpPr>
          <p:cNvPr id="320" name="Google Shape;320;p36"/>
          <p:cNvGrpSpPr/>
          <p:nvPr/>
        </p:nvGrpSpPr>
        <p:grpSpPr>
          <a:xfrm>
            <a:off x="6697265" y="2888456"/>
            <a:ext cx="724041" cy="501254"/>
            <a:chOff x="912" y="556"/>
            <a:chExt cx="301" cy="201"/>
          </a:xfrm>
        </p:grpSpPr>
        <p:sp>
          <p:nvSpPr>
            <p:cNvPr id="321" name="Google Shape;321;p36"/>
            <p:cNvSpPr/>
            <p:nvPr/>
          </p:nvSpPr>
          <p:spPr>
            <a:xfrm>
              <a:off x="912" y="585"/>
              <a:ext cx="246" cy="172"/>
            </a:xfrm>
            <a:custGeom>
              <a:rect b="b" l="l" r="r" t="t"/>
              <a:pathLst>
                <a:path extrusionOk="0" h="172" w="246">
                  <a:moveTo>
                    <a:pt x="245" y="2"/>
                  </a:moveTo>
                  <a:lnTo>
                    <a:pt x="245" y="141"/>
                  </a:lnTo>
                  <a:lnTo>
                    <a:pt x="241" y="146"/>
                  </a:lnTo>
                  <a:lnTo>
                    <a:pt x="235" y="151"/>
                  </a:lnTo>
                  <a:lnTo>
                    <a:pt x="227" y="156"/>
                  </a:lnTo>
                  <a:lnTo>
                    <a:pt x="215" y="160"/>
                  </a:lnTo>
                  <a:lnTo>
                    <a:pt x="199" y="164"/>
                  </a:lnTo>
                  <a:lnTo>
                    <a:pt x="183" y="167"/>
                  </a:lnTo>
                  <a:lnTo>
                    <a:pt x="165" y="169"/>
                  </a:lnTo>
                  <a:lnTo>
                    <a:pt x="149" y="170"/>
                  </a:lnTo>
                  <a:lnTo>
                    <a:pt x="133" y="171"/>
                  </a:lnTo>
                  <a:lnTo>
                    <a:pt x="117" y="171"/>
                  </a:lnTo>
                  <a:lnTo>
                    <a:pt x="97" y="170"/>
                  </a:lnTo>
                  <a:lnTo>
                    <a:pt x="81" y="169"/>
                  </a:lnTo>
                  <a:lnTo>
                    <a:pt x="63" y="167"/>
                  </a:lnTo>
                  <a:lnTo>
                    <a:pt x="48" y="164"/>
                  </a:lnTo>
                  <a:lnTo>
                    <a:pt x="35" y="161"/>
                  </a:lnTo>
                  <a:lnTo>
                    <a:pt x="22" y="157"/>
                  </a:lnTo>
                  <a:lnTo>
                    <a:pt x="13" y="153"/>
                  </a:lnTo>
                  <a:lnTo>
                    <a:pt x="8" y="150"/>
                  </a:lnTo>
                  <a:lnTo>
                    <a:pt x="3" y="146"/>
                  </a:lnTo>
                  <a:lnTo>
                    <a:pt x="0" y="141"/>
                  </a:lnTo>
                  <a:lnTo>
                    <a:pt x="0" y="0"/>
                  </a:lnTo>
                  <a:lnTo>
                    <a:pt x="245" y="2"/>
                  </a:lnTo>
                </a:path>
              </a:pathLst>
            </a:custGeom>
            <a:solidFill>
              <a:srgbClr val="3D4594"/>
            </a:solidFill>
            <a:ln cap="rnd" cmpd="sng" w="19050">
              <a:solidFill>
                <a:srgbClr val="D9D9D9"/>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322" name="Google Shape;322;p36"/>
            <p:cNvSpPr/>
            <p:nvPr/>
          </p:nvSpPr>
          <p:spPr>
            <a:xfrm>
              <a:off x="913" y="556"/>
              <a:ext cx="300" cy="0"/>
            </a:xfrm>
            <a:prstGeom prst="ellipse">
              <a:avLst/>
            </a:prstGeom>
            <a:solidFill>
              <a:srgbClr val="3D4594"/>
            </a:solidFill>
            <a:ln cap="flat" cmpd="sng" w="19050">
              <a:solidFill>
                <a:srgbClr val="D9D9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grpSp>
      <p:sp>
        <p:nvSpPr>
          <p:cNvPr id="323" name="Google Shape;323;p36"/>
          <p:cNvSpPr/>
          <p:nvPr/>
        </p:nvSpPr>
        <p:spPr>
          <a:xfrm>
            <a:off x="6797277" y="3031332"/>
            <a:ext cx="407100" cy="300600"/>
          </a:xfrm>
          <a:prstGeom prst="rect">
            <a:avLst/>
          </a:prstGeom>
          <a:noFill/>
          <a:ln>
            <a:noFill/>
          </a:ln>
        </p:spPr>
        <p:txBody>
          <a:bodyPr anchorCtr="0" anchor="t" bIns="34525" lIns="69050" spcFirstLastPara="1" rIns="69050" wrap="square" tIns="34525">
            <a:noAutofit/>
          </a:bodyPr>
          <a:lstStyle/>
          <a:p>
            <a:pPr indent="0" lvl="0" marL="0" marR="0" rtl="0" algn="l">
              <a:lnSpc>
                <a:spcPct val="100000"/>
              </a:lnSpc>
              <a:spcBef>
                <a:spcPts val="0"/>
              </a:spcBef>
              <a:spcAft>
                <a:spcPts val="0"/>
              </a:spcAft>
              <a:buNone/>
            </a:pPr>
            <a:r>
              <a:rPr b="1" i="0" lang="es" sz="1500" u="none" cap="none" strike="noStrike">
                <a:solidFill>
                  <a:srgbClr val="FFFFFF"/>
                </a:solidFill>
                <a:latin typeface="Times New Roman"/>
                <a:ea typeface="Times New Roman"/>
                <a:cs typeface="Times New Roman"/>
                <a:sym typeface="Times New Roman"/>
              </a:rPr>
              <a:t>BD</a:t>
            </a:r>
            <a:endParaRPr/>
          </a:p>
        </p:txBody>
      </p:sp>
      <p:pic>
        <p:nvPicPr>
          <p:cNvPr descr="e-60" id="324" name="Google Shape;324;p36"/>
          <p:cNvPicPr preferRelativeResize="0"/>
          <p:nvPr/>
        </p:nvPicPr>
        <p:blipFill rotWithShape="1">
          <a:blip r:embed="rId4">
            <a:alphaModFix/>
          </a:blip>
          <a:srcRect b="0" l="0" r="0" t="0"/>
          <a:stretch/>
        </p:blipFill>
        <p:spPr>
          <a:xfrm>
            <a:off x="2728913" y="2446072"/>
            <a:ext cx="1040606" cy="1771650"/>
          </a:xfrm>
          <a:prstGeom prst="rect">
            <a:avLst/>
          </a:prstGeom>
          <a:noFill/>
          <a:ln>
            <a:noFill/>
          </a:ln>
        </p:spPr>
      </p:pic>
      <p:pic>
        <p:nvPicPr>
          <p:cNvPr descr="Computador Todo en Uno - HP - 22-C027LA | PACO" id="325" name="Google Shape;325;p36"/>
          <p:cNvPicPr preferRelativeResize="0"/>
          <p:nvPr/>
        </p:nvPicPr>
        <p:blipFill rotWithShape="1">
          <a:blip r:embed="rId5">
            <a:alphaModFix/>
          </a:blip>
          <a:srcRect b="0" l="0" r="0" t="0"/>
          <a:stretch/>
        </p:blipFill>
        <p:spPr>
          <a:xfrm>
            <a:off x="4173141" y="1586683"/>
            <a:ext cx="1141810" cy="970536"/>
          </a:xfrm>
          <a:prstGeom prst="rect">
            <a:avLst/>
          </a:prstGeom>
          <a:noFill/>
          <a:ln>
            <a:noFill/>
          </a:ln>
        </p:spPr>
      </p:pic>
      <p:pic>
        <p:nvPicPr>
          <p:cNvPr descr="Computador Todo en Uno - HP - 22-C027LA | PACO" id="326" name="Google Shape;326;p36"/>
          <p:cNvPicPr preferRelativeResize="0"/>
          <p:nvPr/>
        </p:nvPicPr>
        <p:blipFill rotWithShape="1">
          <a:blip r:embed="rId5">
            <a:alphaModFix/>
          </a:blip>
          <a:srcRect b="0" l="0" r="0" t="0"/>
          <a:stretch/>
        </p:blipFill>
        <p:spPr>
          <a:xfrm>
            <a:off x="5623999" y="2807693"/>
            <a:ext cx="1141810" cy="970536"/>
          </a:xfrm>
          <a:prstGeom prst="rect">
            <a:avLst/>
          </a:prstGeom>
          <a:noFill/>
          <a:ln>
            <a:noFill/>
          </a:ln>
        </p:spPr>
      </p:pic>
      <p:pic>
        <p:nvPicPr>
          <p:cNvPr descr="Computador Todo en Uno - HP - 22-C027LA | PACO" id="327" name="Google Shape;327;p36"/>
          <p:cNvPicPr preferRelativeResize="0"/>
          <p:nvPr/>
        </p:nvPicPr>
        <p:blipFill rotWithShape="1">
          <a:blip r:embed="rId5">
            <a:alphaModFix/>
          </a:blip>
          <a:srcRect b="0" l="0" r="0" t="0"/>
          <a:stretch/>
        </p:blipFill>
        <p:spPr>
          <a:xfrm>
            <a:off x="4180747" y="3829078"/>
            <a:ext cx="1141810" cy="9705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1" name="Shape 331"/>
        <p:cNvGrpSpPr/>
        <p:nvPr/>
      </p:nvGrpSpPr>
      <p:grpSpPr>
        <a:xfrm>
          <a:off x="0" y="0"/>
          <a:ext cx="0" cy="0"/>
          <a:chOff x="0" y="0"/>
          <a:chExt cx="0" cy="0"/>
        </a:xfrm>
      </p:grpSpPr>
      <p:sp>
        <p:nvSpPr>
          <p:cNvPr id="332" name="Google Shape;332;p37"/>
          <p:cNvSpPr txBox="1"/>
          <p:nvPr/>
        </p:nvSpPr>
        <p:spPr>
          <a:xfrm>
            <a:off x="822960" y="737962"/>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Cliente/Servidor Características</a:t>
            </a:r>
            <a:endParaRPr b="1" sz="3200">
              <a:solidFill>
                <a:srgbClr val="E73263"/>
              </a:solidFill>
            </a:endParaRPr>
          </a:p>
        </p:txBody>
      </p:sp>
      <p:sp>
        <p:nvSpPr>
          <p:cNvPr id="333" name="Google Shape;333;p37"/>
          <p:cNvSpPr txBox="1"/>
          <p:nvPr/>
        </p:nvSpPr>
        <p:spPr>
          <a:xfrm>
            <a:off x="1061951" y="2073564"/>
            <a:ext cx="4621800" cy="2481000"/>
          </a:xfrm>
          <a:prstGeom prst="rect">
            <a:avLst/>
          </a:prstGeom>
          <a:noFill/>
          <a:ln>
            <a:noFill/>
          </a:ln>
        </p:spPr>
        <p:txBody>
          <a:bodyPr anchorCtr="0" anchor="t" bIns="34275" lIns="0" spcFirstLastPara="1" rIns="0" wrap="square" tIns="34275">
            <a:noAutofit/>
          </a:bodyPr>
          <a:lstStyle/>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Recursos compartidos.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Transparencia de ubicación.</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Protocolos asimétricos.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Encapsulamiento de servicios.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Facilidad de escalabilidad.</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Integridad.</a:t>
            </a:r>
            <a:endParaRPr sz="1300">
              <a:solidFill>
                <a:srgbClr val="233A44"/>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38"/>
          <p:cNvSpPr txBox="1"/>
          <p:nvPr/>
        </p:nvSpPr>
        <p:spPr>
          <a:xfrm>
            <a:off x="822960" y="1242291"/>
            <a:ext cx="6122100" cy="5715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Cliente/Servidor Tipos de servidores</a:t>
            </a:r>
            <a:endParaRPr sz="2800">
              <a:solidFill>
                <a:srgbClr val="AF7B51"/>
              </a:solidFill>
              <a:latin typeface="Nunito"/>
              <a:ea typeface="Nunito"/>
              <a:cs typeface="Nunito"/>
              <a:sym typeface="Nunito"/>
            </a:endParaRPr>
          </a:p>
        </p:txBody>
      </p:sp>
      <p:sp>
        <p:nvSpPr>
          <p:cNvPr id="339" name="Google Shape;339;p38"/>
          <p:cNvSpPr txBox="1"/>
          <p:nvPr/>
        </p:nvSpPr>
        <p:spPr>
          <a:xfrm>
            <a:off x="1082733" y="2094344"/>
            <a:ext cx="6731100" cy="2512200"/>
          </a:xfrm>
          <a:prstGeom prst="rect">
            <a:avLst/>
          </a:prstGeom>
          <a:noFill/>
          <a:ln>
            <a:noFill/>
          </a:ln>
        </p:spPr>
        <p:txBody>
          <a:bodyPr anchorCtr="0" anchor="t" bIns="34275" lIns="0" spcFirstLastPara="1" rIns="0" wrap="square" tIns="34275">
            <a:noAutofit/>
          </a:bodyPr>
          <a:lstStyle/>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Servidores de archivos.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Servidores de bases de datos.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Servidores de transacciones.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Servidores de Groupware.</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Servidores de Objetos.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600">
                <a:solidFill>
                  <a:srgbClr val="375FA9"/>
                </a:solidFill>
              </a:rPr>
              <a:t>Servidores Web.</a:t>
            </a:r>
            <a:endParaRPr sz="1300">
              <a:solidFill>
                <a:srgbClr val="233A44"/>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39"/>
          <p:cNvSpPr txBox="1"/>
          <p:nvPr/>
        </p:nvSpPr>
        <p:spPr>
          <a:xfrm>
            <a:off x="849781" y="879439"/>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Cliente/Servidor</a:t>
            </a:r>
            <a:br>
              <a:rPr b="1" lang="es" sz="3000">
                <a:solidFill>
                  <a:srgbClr val="E73263"/>
                </a:solidFill>
              </a:rPr>
            </a:br>
            <a:r>
              <a:rPr lang="es" sz="3000">
                <a:solidFill>
                  <a:srgbClr val="E83464"/>
                </a:solidFill>
              </a:rPr>
              <a:t>Elementos</a:t>
            </a:r>
            <a:endParaRPr sz="3000">
              <a:solidFill>
                <a:srgbClr val="E83464"/>
              </a:solidFill>
            </a:endParaRPr>
          </a:p>
        </p:txBody>
      </p:sp>
      <p:sp>
        <p:nvSpPr>
          <p:cNvPr id="345" name="Google Shape;345;p39"/>
          <p:cNvSpPr txBox="1"/>
          <p:nvPr/>
        </p:nvSpPr>
        <p:spPr>
          <a:xfrm>
            <a:off x="849781" y="1965289"/>
            <a:ext cx="7224000" cy="31365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rgbClr val="233A44"/>
              </a:buClr>
              <a:buSzPts val="1100"/>
              <a:buFont typeface="Calibri"/>
              <a:buChar char="●"/>
            </a:pPr>
            <a:r>
              <a:rPr lang="es">
                <a:solidFill>
                  <a:srgbClr val="375FA9"/>
                </a:solidFill>
              </a:rPr>
              <a:t>Red: Es un conjunto de elementos (clientes, servidores y base de datos) unidos de forma física o no física por medio de protocolos de transmisión de información establecidos.</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rgbClr val="233A44"/>
              </a:buClr>
              <a:buSzPts val="1100"/>
              <a:buFont typeface="Calibri"/>
              <a:buChar char="●"/>
            </a:pPr>
            <a:r>
              <a:rPr lang="es">
                <a:solidFill>
                  <a:srgbClr val="375FA9"/>
                </a:solidFill>
              </a:rPr>
              <a:t>Cliente: Hace referencia a un solicitante de servicios, este cliente puede ser un ordenador o una aplicación la cual requiere información procedente de la red para funcionar.</a:t>
            </a:r>
            <a:endParaRPr sz="13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rgbClr val="233A44"/>
              </a:buClr>
              <a:buSzPts val="1100"/>
              <a:buFont typeface="Calibri"/>
              <a:buChar char="●"/>
            </a:pPr>
            <a:r>
              <a:rPr lang="es">
                <a:solidFill>
                  <a:srgbClr val="375FA9"/>
                </a:solidFill>
              </a:rPr>
              <a:t>Servidor: Este hace referencia a un proveedor de servicios, este servidor a su vez puede ser un ordenador o una aplicación la cual envía información a los demás elementos de la red.</a:t>
            </a:r>
            <a:endParaRPr>
              <a:solidFill>
                <a:srgbClr val="375FA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40"/>
          <p:cNvSpPr txBox="1"/>
          <p:nvPr/>
        </p:nvSpPr>
        <p:spPr>
          <a:xfrm>
            <a:off x="849781" y="865584"/>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Cliente/Servidor</a:t>
            </a:r>
            <a:br>
              <a:rPr b="1" lang="es" sz="3000">
                <a:solidFill>
                  <a:srgbClr val="E73263"/>
                </a:solidFill>
              </a:rPr>
            </a:br>
            <a:r>
              <a:rPr lang="es" sz="3000">
                <a:solidFill>
                  <a:srgbClr val="E83464"/>
                </a:solidFill>
              </a:rPr>
              <a:t>Elementos</a:t>
            </a:r>
            <a:endParaRPr sz="3000">
              <a:solidFill>
                <a:srgbClr val="E83464"/>
              </a:solidFill>
            </a:endParaRPr>
          </a:p>
        </p:txBody>
      </p:sp>
      <p:sp>
        <p:nvSpPr>
          <p:cNvPr id="351" name="Google Shape;351;p40"/>
          <p:cNvSpPr txBox="1"/>
          <p:nvPr/>
        </p:nvSpPr>
        <p:spPr>
          <a:xfrm>
            <a:off x="849781" y="1920262"/>
            <a:ext cx="7224000" cy="2450700"/>
          </a:xfrm>
          <a:prstGeom prst="rect">
            <a:avLst/>
          </a:prstGeom>
          <a:noFill/>
          <a:ln>
            <a:noFill/>
          </a:ln>
        </p:spPr>
        <p:txBody>
          <a:bodyPr anchorCtr="0" anchor="t" bIns="34275" lIns="0" spcFirstLastPara="1" rIns="0" wrap="square" tIns="34275">
            <a:noAutofit/>
          </a:bodyPr>
          <a:lstStyle/>
          <a:p>
            <a:pPr indent="-292100" lvl="0" marL="444500" rtl="0" algn="just">
              <a:lnSpc>
                <a:spcPct val="115000"/>
              </a:lnSpc>
              <a:spcBef>
                <a:spcPts val="600"/>
              </a:spcBef>
              <a:spcAft>
                <a:spcPts val="0"/>
              </a:spcAft>
              <a:buClr>
                <a:srgbClr val="233A44"/>
              </a:buClr>
              <a:buSzPts val="1200"/>
              <a:buFont typeface="Calibri"/>
              <a:buChar char="●"/>
            </a:pPr>
            <a:r>
              <a:rPr lang="es" sz="1500">
                <a:solidFill>
                  <a:srgbClr val="375FA9"/>
                </a:solidFill>
              </a:rPr>
              <a:t>Protocolo: Conjunto de normas o reglas y pasos establecidos de forma clara y concreta sobre el flujo de información en una red estructurada.</a:t>
            </a:r>
            <a:endParaRPr>
              <a:solidFill>
                <a:srgbClr val="233A44"/>
              </a:solidFill>
              <a:latin typeface="Calibri"/>
              <a:ea typeface="Calibri"/>
              <a:cs typeface="Calibri"/>
              <a:sym typeface="Calibri"/>
            </a:endParaRPr>
          </a:p>
          <a:p>
            <a:pPr indent="-292100" lvl="0" marL="444500" rtl="0" algn="just">
              <a:lnSpc>
                <a:spcPct val="115000"/>
              </a:lnSpc>
              <a:spcBef>
                <a:spcPts val="600"/>
              </a:spcBef>
              <a:spcAft>
                <a:spcPts val="0"/>
              </a:spcAft>
              <a:buClr>
                <a:srgbClr val="233A44"/>
              </a:buClr>
              <a:buSzPts val="1200"/>
              <a:buFont typeface="Calibri"/>
              <a:buChar char="●"/>
            </a:pPr>
            <a:r>
              <a:rPr lang="es" sz="1500">
                <a:solidFill>
                  <a:srgbClr val="375FA9"/>
                </a:solidFill>
              </a:rPr>
              <a:t>Servicios: Conjunto de información que busca responder las necesidades de un cliente, donde esta información pueden ser mail, música, mensajes simples entre software, videos, etc.</a:t>
            </a:r>
            <a:endParaRPr>
              <a:solidFill>
                <a:srgbClr val="233A44"/>
              </a:solidFill>
              <a:latin typeface="Calibri"/>
              <a:ea typeface="Calibri"/>
              <a:cs typeface="Calibri"/>
              <a:sym typeface="Calibri"/>
            </a:endParaRPr>
          </a:p>
          <a:p>
            <a:pPr indent="-292100" lvl="0" marL="444500" rtl="0" algn="just">
              <a:lnSpc>
                <a:spcPct val="115000"/>
              </a:lnSpc>
              <a:spcBef>
                <a:spcPts val="600"/>
              </a:spcBef>
              <a:spcAft>
                <a:spcPts val="0"/>
              </a:spcAft>
              <a:buClr>
                <a:srgbClr val="233A44"/>
              </a:buClr>
              <a:buSzPts val="1200"/>
              <a:buFont typeface="Calibri"/>
              <a:buChar char="●"/>
            </a:pPr>
            <a:r>
              <a:rPr lang="es" sz="1500">
                <a:solidFill>
                  <a:srgbClr val="375FA9"/>
                </a:solidFill>
              </a:rPr>
              <a:t>Base de datos: Son bancos de información ordenada, categorizada y clasificada que forman parte de la red.</a:t>
            </a:r>
            <a:endParaRPr>
              <a:solidFill>
                <a:srgbClr val="233A44"/>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41"/>
          <p:cNvSpPr txBox="1"/>
          <p:nvPr/>
        </p:nvSpPr>
        <p:spPr>
          <a:xfrm>
            <a:off x="849781" y="853138"/>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Cliente/Servidor</a:t>
            </a:r>
            <a:br>
              <a:rPr b="1" lang="es" sz="3000">
                <a:solidFill>
                  <a:srgbClr val="E73263"/>
                </a:solidFill>
              </a:rPr>
            </a:br>
            <a:r>
              <a:rPr lang="es" sz="3000">
                <a:solidFill>
                  <a:srgbClr val="E83464"/>
                </a:solidFill>
              </a:rPr>
              <a:t>Tipos de arquitecturas</a:t>
            </a:r>
            <a:endParaRPr sz="3000">
              <a:solidFill>
                <a:srgbClr val="E83464"/>
              </a:solidFill>
            </a:endParaRPr>
          </a:p>
        </p:txBody>
      </p:sp>
      <p:sp>
        <p:nvSpPr>
          <p:cNvPr id="357" name="Google Shape;357;p41"/>
          <p:cNvSpPr txBox="1"/>
          <p:nvPr/>
        </p:nvSpPr>
        <p:spPr>
          <a:xfrm>
            <a:off x="849781" y="1864846"/>
            <a:ext cx="7224000" cy="32613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rgbClr val="233A44"/>
              </a:buClr>
              <a:buSzPts val="1100"/>
              <a:buFont typeface="Calibri"/>
              <a:buChar char="●"/>
            </a:pPr>
            <a:r>
              <a:rPr b="1" lang="es" sz="1300">
                <a:solidFill>
                  <a:srgbClr val="375FA9"/>
                </a:solidFill>
              </a:rPr>
              <a:t>Arquitectura de dos capas: </a:t>
            </a:r>
            <a:r>
              <a:rPr lang="es" sz="1300">
                <a:solidFill>
                  <a:srgbClr val="375FA9"/>
                </a:solidFill>
              </a:rPr>
              <a:t>En esta arquitectura el cliente solicita recursos y el servidor responde directamente a la solicitud.</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t/>
            </a:r>
            <a:endParaRPr b="1" sz="100">
              <a:solidFill>
                <a:srgbClr val="375FA9"/>
              </a:solidFill>
            </a:endParaRPr>
          </a:p>
          <a:p>
            <a:pPr indent="-285750" lvl="0" marL="444500" rtl="0" algn="just">
              <a:lnSpc>
                <a:spcPct val="115000"/>
              </a:lnSpc>
              <a:spcBef>
                <a:spcPts val="600"/>
              </a:spcBef>
              <a:spcAft>
                <a:spcPts val="0"/>
              </a:spcAft>
              <a:buClr>
                <a:srgbClr val="233A44"/>
              </a:buClr>
              <a:buSzPts val="1100"/>
              <a:buFont typeface="Calibri"/>
              <a:buChar char="●"/>
            </a:pPr>
            <a:r>
              <a:rPr b="1" lang="es" sz="1300">
                <a:solidFill>
                  <a:srgbClr val="375FA9"/>
                </a:solidFill>
              </a:rPr>
              <a:t>Arquitectura de tres capas: </a:t>
            </a:r>
            <a:r>
              <a:rPr lang="es" sz="1300">
                <a:solidFill>
                  <a:srgbClr val="375FA9"/>
                </a:solidFill>
              </a:rPr>
              <a:t>En la arquitectura de tres capas existe un nivel intermediario, eso significa que la arquitectura generalmente está compartida por un cliente que es el que solicita los recursos provisto con una interfaz de usuario o mediante un navegador web.</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t/>
            </a:r>
            <a:endParaRPr b="1" sz="100">
              <a:solidFill>
                <a:srgbClr val="375FA9"/>
              </a:solidFill>
            </a:endParaRPr>
          </a:p>
          <a:p>
            <a:pPr indent="-285750" lvl="0" marL="444500" rtl="0" algn="just">
              <a:lnSpc>
                <a:spcPct val="115000"/>
              </a:lnSpc>
              <a:spcBef>
                <a:spcPts val="600"/>
              </a:spcBef>
              <a:spcAft>
                <a:spcPts val="0"/>
              </a:spcAft>
              <a:buClr>
                <a:srgbClr val="233A44"/>
              </a:buClr>
              <a:buSzPts val="1100"/>
              <a:buFont typeface="Calibri"/>
              <a:buChar char="●"/>
            </a:pPr>
            <a:r>
              <a:rPr b="1" lang="es" sz="1300">
                <a:solidFill>
                  <a:srgbClr val="375FA9"/>
                </a:solidFill>
              </a:rPr>
              <a:t>Arquitectura N capas: </a:t>
            </a:r>
            <a:r>
              <a:rPr lang="es" sz="1300">
                <a:solidFill>
                  <a:srgbClr val="375FA9"/>
                </a:solidFill>
              </a:rPr>
              <a:t>En este caso de la arquitectura de N capas, el modelo cliente servidor requiere la ayuda de otros servidores para poder ejecutar sus propias tareas.</a:t>
            </a:r>
            <a:endParaRPr sz="1300">
              <a:solidFill>
                <a:srgbClr val="233A44"/>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42"/>
          <p:cNvSpPr txBox="1"/>
          <p:nvPr/>
        </p:nvSpPr>
        <p:spPr>
          <a:xfrm>
            <a:off x="849781" y="869049"/>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Cliente/Servidor</a:t>
            </a:r>
            <a:br>
              <a:rPr b="1" lang="es" sz="3000">
                <a:solidFill>
                  <a:srgbClr val="E73263"/>
                </a:solidFill>
              </a:rPr>
            </a:br>
            <a:r>
              <a:rPr lang="es" sz="3000">
                <a:solidFill>
                  <a:srgbClr val="E83464"/>
                </a:solidFill>
              </a:rPr>
              <a:t>Ventajas</a:t>
            </a:r>
            <a:endParaRPr sz="3000">
              <a:solidFill>
                <a:srgbClr val="E83464"/>
              </a:solidFill>
            </a:endParaRPr>
          </a:p>
        </p:txBody>
      </p:sp>
      <p:sp>
        <p:nvSpPr>
          <p:cNvPr id="363" name="Google Shape;363;p42"/>
          <p:cNvSpPr txBox="1"/>
          <p:nvPr/>
        </p:nvSpPr>
        <p:spPr>
          <a:xfrm>
            <a:off x="849781" y="1726299"/>
            <a:ext cx="7224000" cy="2897700"/>
          </a:xfrm>
          <a:prstGeom prst="rect">
            <a:avLst/>
          </a:prstGeom>
          <a:noFill/>
          <a:ln>
            <a:noFill/>
          </a:ln>
        </p:spPr>
        <p:txBody>
          <a:bodyPr anchorCtr="0" anchor="t" bIns="34275" lIns="0" spcFirstLastPara="1" rIns="0" wrap="square" tIns="34275">
            <a:noAutofit/>
          </a:bodyPr>
          <a:lstStyle/>
          <a:p>
            <a:pPr indent="-177800" lvl="0" marL="330200" rtl="0" algn="just">
              <a:lnSpc>
                <a:spcPct val="115000"/>
              </a:lnSpc>
              <a:spcBef>
                <a:spcPts val="600"/>
              </a:spcBef>
              <a:spcAft>
                <a:spcPts val="0"/>
              </a:spcAft>
              <a:buClr>
                <a:srgbClr val="233A44"/>
              </a:buClr>
              <a:buSzPts val="1200"/>
              <a:buFont typeface="Calibri"/>
              <a:buChar char="●"/>
            </a:pPr>
            <a:r>
              <a:rPr lang="es" sz="1300">
                <a:solidFill>
                  <a:srgbClr val="375FA9"/>
                </a:solidFill>
              </a:rPr>
              <a:t>Facilita la integración entre diferentes sistemas y comparte información permitiendo que los dispositivos de la red puedan ser utilizados mediante una interfaz más amigable para el usuario. </a:t>
            </a:r>
            <a:endParaRPr sz="1300">
              <a:solidFill>
                <a:srgbClr val="375FA9"/>
              </a:solidFill>
            </a:endParaRPr>
          </a:p>
          <a:p>
            <a:pPr indent="-177800" lvl="0" marL="330200" rtl="0" algn="just">
              <a:lnSpc>
                <a:spcPct val="115000"/>
              </a:lnSpc>
              <a:spcBef>
                <a:spcPts val="600"/>
              </a:spcBef>
              <a:spcAft>
                <a:spcPts val="0"/>
              </a:spcAft>
              <a:buClr>
                <a:srgbClr val="233A44"/>
              </a:buClr>
              <a:buSzPts val="1200"/>
              <a:buFont typeface="Calibri"/>
              <a:buChar char="●"/>
            </a:pPr>
            <a:r>
              <a:rPr lang="es" sz="1300">
                <a:solidFill>
                  <a:srgbClr val="375FA9"/>
                </a:solidFill>
              </a:rPr>
              <a:t>Gracias al uso de la interfaz de gráficas interactivas, las aplicaciones realizadas bajo este esquema tienen una mayor interacción con el usuario.</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rgbClr val="233A44"/>
              </a:buClr>
              <a:buSzPts val="1200"/>
              <a:buFont typeface="Calibri"/>
              <a:buChar char="●"/>
            </a:pPr>
            <a:r>
              <a:rPr lang="es" sz="1300">
                <a:solidFill>
                  <a:srgbClr val="375FA9"/>
                </a:solidFill>
              </a:rPr>
              <a:t>La estructura modular facilita la integración de nuevas tecnologías y el crecimiento de la infraestructura computacional favoreciendo así la estabilidad de las soluciones.</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rgbClr val="233A44"/>
              </a:buClr>
              <a:buSzPts val="1200"/>
              <a:buFont typeface="Calibri"/>
              <a:buChar char="●"/>
            </a:pPr>
            <a:r>
              <a:rPr lang="es" sz="1300">
                <a:solidFill>
                  <a:srgbClr val="375FA9"/>
                </a:solidFill>
              </a:rPr>
              <a:t>El modelo cliente servidor permite a las diferentes áreas de una empresa generar un orden de trabajo en donde cada sector puede trabajar en su área accediendo al mismo servidor e información que los demás, sin generar conflictos. </a:t>
            </a:r>
            <a:endParaRPr sz="1300">
              <a:solidFill>
                <a:srgbClr val="375FA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p43"/>
          <p:cNvSpPr txBox="1"/>
          <p:nvPr/>
        </p:nvSpPr>
        <p:spPr>
          <a:xfrm>
            <a:off x="901736" y="671622"/>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3263"/>
                </a:solidFill>
              </a:rPr>
              <a:t>Modelo Cliente/Servidor </a:t>
            </a:r>
            <a:r>
              <a:rPr lang="es" sz="3000">
                <a:solidFill>
                  <a:srgbClr val="E83464"/>
                </a:solidFill>
              </a:rPr>
              <a:t>Desventajas</a:t>
            </a:r>
            <a:endParaRPr sz="3000">
              <a:solidFill>
                <a:srgbClr val="E83464"/>
              </a:solidFill>
            </a:endParaRPr>
          </a:p>
        </p:txBody>
      </p:sp>
      <p:sp>
        <p:nvSpPr>
          <p:cNvPr id="369" name="Google Shape;369;p43"/>
          <p:cNvSpPr txBox="1"/>
          <p:nvPr/>
        </p:nvSpPr>
        <p:spPr>
          <a:xfrm>
            <a:off x="849781" y="1653564"/>
            <a:ext cx="7224000" cy="2565000"/>
          </a:xfrm>
          <a:prstGeom prst="rect">
            <a:avLst/>
          </a:prstGeom>
          <a:noFill/>
          <a:ln>
            <a:noFill/>
          </a:ln>
        </p:spPr>
        <p:txBody>
          <a:bodyPr anchorCtr="0" anchor="t" bIns="34275" lIns="0" spcFirstLastPara="1" rIns="0" wrap="square" tIns="34275">
            <a:noAutofit/>
          </a:bodyPr>
          <a:lstStyle/>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Se necesita de expertos para que un servidor sea reparado. </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Al compartir canales de información entre servidores y clientes, se requiere que estas pasen por procesos de validación, es decir protocolos de seguridad que pueden tener algún tipo de puerta abierta permitiendo que se generen daños físicos, amenazas o ataques de malware.</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Hay una gran limitación en cuanto a los costos económicos ya que generalmente los servidores son computadoras de alto nivel con un hardware y software específicos para poder dar un correcto funcionamiento a las aplicaciones, las cuales son de alto valor. Además, también tiene un costo elevado reemplazar componentes que estén dañados.</a:t>
            </a:r>
            <a:endParaRPr sz="1200">
              <a:solidFill>
                <a:srgbClr val="375FA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17"/>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Calibri"/>
              <a:buNone/>
            </a:pPr>
            <a:r>
              <a:rPr lang="es">
                <a:solidFill>
                  <a:srgbClr val="E83464"/>
                </a:solidFill>
                <a:latin typeface="Arial"/>
                <a:ea typeface="Arial"/>
                <a:cs typeface="Arial"/>
                <a:sym typeface="Arial"/>
              </a:rPr>
              <a:t>Objetivos de la sesión</a:t>
            </a:r>
            <a:endParaRPr>
              <a:solidFill>
                <a:srgbClr val="E83464"/>
              </a:solidFill>
              <a:latin typeface="Arial"/>
              <a:ea typeface="Arial"/>
              <a:cs typeface="Arial"/>
              <a:sym typeface="Arial"/>
            </a:endParaRPr>
          </a:p>
        </p:txBody>
      </p:sp>
      <p:sp>
        <p:nvSpPr>
          <p:cNvPr id="156" name="Google Shape;156;p17"/>
          <p:cNvSpPr txBox="1"/>
          <p:nvPr>
            <p:ph idx="4294967295" type="body"/>
          </p:nvPr>
        </p:nvSpPr>
        <p:spPr>
          <a:xfrm>
            <a:off x="889600" y="1562576"/>
            <a:ext cx="75438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0"/>
              </a:spcBef>
              <a:spcAft>
                <a:spcPts val="0"/>
              </a:spcAft>
              <a:buSzPts val="1500"/>
              <a:buNone/>
            </a:pPr>
            <a:r>
              <a:rPr lang="es" sz="1600">
                <a:solidFill>
                  <a:srgbClr val="3C63AB"/>
                </a:solidFill>
                <a:latin typeface="Arial"/>
                <a:ea typeface="Arial"/>
                <a:cs typeface="Arial"/>
                <a:sym typeface="Arial"/>
              </a:rPr>
              <a:t>Al finalizar esta sesión estarás en capacidad de:</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0"/>
              </a:spcBef>
              <a:spcAft>
                <a:spcPts val="0"/>
              </a:spcAft>
              <a:buSzPts val="1500"/>
              <a:buNone/>
            </a:pPr>
            <a:r>
              <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Explicar el modelo de comunicaciones TCP/IP</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Exponer la relevancia del modelo de comunicaciones TCP/IP para el desarrollo de aplicaciones basadas en el modelo cliente y servidor.</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Describir el sistema de nombres de dominio (DNS).</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Describir otros protocolos de comunicación como TCP, UDP, IP</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Modelo cliente-servidor en el desarrollo Web</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Rol del cliente, el navegador, en el desarrollo web.</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Rol del servidor en el desarrollo Web.</a:t>
            </a:r>
            <a:endParaRPr sz="1200">
              <a:solidFill>
                <a:srgbClr val="000000"/>
              </a:solidFill>
              <a:highlight>
                <a:srgbClr val="FFFFFF"/>
              </a:highlight>
              <a:latin typeface="Arial"/>
              <a:ea typeface="Arial"/>
              <a:cs typeface="Arial"/>
              <a:sym typeface="Arial"/>
            </a:endParaRPr>
          </a:p>
          <a:p>
            <a:pPr indent="-297180" lvl="0" marL="457200" rtl="0" algn="l">
              <a:lnSpc>
                <a:spcPct val="90000"/>
              </a:lnSpc>
              <a:spcBef>
                <a:spcPts val="600"/>
              </a:spcBef>
              <a:spcAft>
                <a:spcPts val="0"/>
              </a:spcAft>
              <a:buSzPts val="1080"/>
              <a:buAutoNum type="arabicPeriod"/>
            </a:pPr>
            <a:r>
              <a:rPr lang="es" sz="1200">
                <a:solidFill>
                  <a:srgbClr val="000000"/>
                </a:solidFill>
                <a:highlight>
                  <a:srgbClr val="FFFFFF"/>
                </a:highlight>
                <a:latin typeface="Arial"/>
                <a:ea typeface="Arial"/>
                <a:cs typeface="Arial"/>
                <a:sym typeface="Arial"/>
              </a:rPr>
              <a:t>Protocolo HTTP</a:t>
            </a:r>
            <a:endParaRPr sz="1200">
              <a:solidFill>
                <a:srgbClr val="000000"/>
              </a:solidFill>
              <a:highlight>
                <a:srgbClr val="FFFFFF"/>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44"/>
          <p:cNvSpPr txBox="1"/>
          <p:nvPr/>
        </p:nvSpPr>
        <p:spPr>
          <a:xfrm>
            <a:off x="897406" y="535675"/>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lang="es" sz="3000">
                <a:solidFill>
                  <a:srgbClr val="E83464"/>
                </a:solidFill>
              </a:rPr>
              <a:t>Modelo cliente servidor - WEB</a:t>
            </a:r>
            <a:endParaRPr sz="3000">
              <a:solidFill>
                <a:srgbClr val="E83464"/>
              </a:solidFill>
            </a:endParaRPr>
          </a:p>
        </p:txBody>
      </p:sp>
      <p:sp>
        <p:nvSpPr>
          <p:cNvPr id="375" name="Google Shape;375;p44"/>
          <p:cNvSpPr txBox="1"/>
          <p:nvPr/>
        </p:nvSpPr>
        <p:spPr>
          <a:xfrm>
            <a:off x="849781" y="1459600"/>
            <a:ext cx="7224000" cy="34794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sz="1200">
                <a:solidFill>
                  <a:srgbClr val="375FA9"/>
                </a:solidFill>
              </a:rPr>
              <a:t>Es una arquitectura software que involucra uno o más clientes solicitando servicios a uno o más servidores.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El cliente puede ser un proceso corriendo en un computadora o en un dispositivo como una PDA o un teléfono móvil.</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El servidor puede ser un proceso corriendo en un computadora (normalmente de altas prestaciones).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En la arquitectura Web actual aparecen además elementos que se sitúan en medio (proxies, cachés)</a:t>
            </a:r>
            <a:endParaRPr sz="1300">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b="1" lang="es" sz="1200">
                <a:solidFill>
                  <a:srgbClr val="375FA9"/>
                </a:solidFill>
              </a:rPr>
              <a:t>Beneficios: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Usabilidad</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Flexibilidad</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Interoperabilidad</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Escalabilidad.</a:t>
            </a:r>
            <a:endParaRPr sz="1200">
              <a:solidFill>
                <a:srgbClr val="375FA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9" name="Shape 379"/>
        <p:cNvGrpSpPr/>
        <p:nvPr/>
      </p:nvGrpSpPr>
      <p:grpSpPr>
        <a:xfrm>
          <a:off x="0" y="0"/>
          <a:ext cx="0" cy="0"/>
          <a:chOff x="0" y="0"/>
          <a:chExt cx="0" cy="0"/>
        </a:xfrm>
      </p:grpSpPr>
      <p:sp>
        <p:nvSpPr>
          <p:cNvPr id="380" name="Google Shape;380;p45"/>
          <p:cNvSpPr txBox="1"/>
          <p:nvPr/>
        </p:nvSpPr>
        <p:spPr>
          <a:xfrm>
            <a:off x="621181" y="494977"/>
            <a:ext cx="7017300" cy="8574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0" i="0" lang="es" sz="3000" u="none" cap="none" strike="noStrike">
                <a:solidFill>
                  <a:srgbClr val="E83464"/>
                </a:solidFill>
                <a:latin typeface="Arial"/>
                <a:ea typeface="Arial"/>
                <a:cs typeface="Arial"/>
                <a:sym typeface="Arial"/>
              </a:rPr>
              <a:t>Modelo cliente servidor - WEB</a:t>
            </a:r>
            <a:endParaRPr b="0" i="0" sz="3000" u="none" cap="none" strike="noStrike">
              <a:solidFill>
                <a:srgbClr val="E83464"/>
              </a:solidFill>
              <a:latin typeface="Arial"/>
              <a:ea typeface="Arial"/>
              <a:cs typeface="Arial"/>
              <a:sym typeface="Arial"/>
            </a:endParaRPr>
          </a:p>
        </p:txBody>
      </p:sp>
      <p:pic>
        <p:nvPicPr>
          <p:cNvPr id="381" name="Google Shape;381;p45"/>
          <p:cNvPicPr preferRelativeResize="0"/>
          <p:nvPr/>
        </p:nvPicPr>
        <p:blipFill rotWithShape="1">
          <a:blip r:embed="rId4">
            <a:alphaModFix/>
          </a:blip>
          <a:srcRect b="0" l="0" r="0" t="0"/>
          <a:stretch/>
        </p:blipFill>
        <p:spPr>
          <a:xfrm>
            <a:off x="1835185" y="1352371"/>
            <a:ext cx="5229225" cy="3781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46"/>
          <p:cNvSpPr txBox="1"/>
          <p:nvPr/>
        </p:nvSpPr>
        <p:spPr>
          <a:xfrm>
            <a:off x="787435" y="886368"/>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lang="es" sz="3000">
                <a:solidFill>
                  <a:srgbClr val="E83464"/>
                </a:solidFill>
              </a:rPr>
              <a:t>Modelo cliente servidor - WEB</a:t>
            </a:r>
            <a:br>
              <a:rPr lang="es" sz="3000">
                <a:solidFill>
                  <a:srgbClr val="E83464"/>
                </a:solidFill>
              </a:rPr>
            </a:br>
            <a:r>
              <a:rPr lang="es" sz="3000">
                <a:solidFill>
                  <a:srgbClr val="E83464"/>
                </a:solidFill>
              </a:rPr>
              <a:t>Servidores</a:t>
            </a:r>
            <a:endParaRPr sz="3000">
              <a:solidFill>
                <a:srgbClr val="E83464"/>
              </a:solidFill>
            </a:endParaRPr>
          </a:p>
        </p:txBody>
      </p:sp>
      <p:sp>
        <p:nvSpPr>
          <p:cNvPr id="387" name="Google Shape;387;p46"/>
          <p:cNvSpPr txBox="1"/>
          <p:nvPr/>
        </p:nvSpPr>
        <p:spPr>
          <a:xfrm>
            <a:off x="849781" y="2044954"/>
            <a:ext cx="7224000" cy="2430000"/>
          </a:xfrm>
          <a:prstGeom prst="rect">
            <a:avLst/>
          </a:prstGeom>
          <a:noFill/>
          <a:ln>
            <a:noFill/>
          </a:ln>
        </p:spPr>
        <p:txBody>
          <a:bodyPr anchorCtr="0" anchor="t" bIns="34275" lIns="0" spcFirstLastPara="1" rIns="0" wrap="square" tIns="34275">
            <a:noAutofit/>
          </a:bodyPr>
          <a:lstStyle/>
          <a:p>
            <a:pPr indent="-171450" lvl="0" marL="330200" rtl="0" algn="just">
              <a:lnSpc>
                <a:spcPct val="115000"/>
              </a:lnSpc>
              <a:spcBef>
                <a:spcPts val="600"/>
              </a:spcBef>
              <a:spcAft>
                <a:spcPts val="0"/>
              </a:spcAft>
              <a:buClr>
                <a:srgbClr val="233A44"/>
              </a:buClr>
              <a:buSzPts val="1100"/>
              <a:buFont typeface="Calibri"/>
              <a:buChar char="●"/>
            </a:pPr>
            <a:r>
              <a:rPr lang="es" sz="1500">
                <a:solidFill>
                  <a:srgbClr val="375FA9"/>
                </a:solidFill>
              </a:rPr>
              <a:t>Programa que contesta y genera la respuesta HTTP a las peticiones de recursos web por parte del cliente.</a:t>
            </a:r>
            <a:endParaRPr sz="1500">
              <a:solidFill>
                <a:srgbClr val="375FA9"/>
              </a:solidFill>
            </a:endParaRPr>
          </a:p>
          <a:p>
            <a:pPr indent="-171450" lvl="0" marL="330200" rtl="0" algn="just">
              <a:lnSpc>
                <a:spcPct val="115000"/>
              </a:lnSpc>
              <a:spcBef>
                <a:spcPts val="600"/>
              </a:spcBef>
              <a:spcAft>
                <a:spcPts val="0"/>
              </a:spcAft>
              <a:buClr>
                <a:srgbClr val="233A44"/>
              </a:buClr>
              <a:buSzPts val="1100"/>
              <a:buFont typeface="Calibri"/>
              <a:buChar char="●"/>
            </a:pPr>
            <a:r>
              <a:rPr lang="es" sz="1500">
                <a:solidFill>
                  <a:srgbClr val="375FA9"/>
                </a:solidFill>
              </a:rPr>
              <a:t>Se conecta con el cliente.</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500">
                <a:solidFill>
                  <a:srgbClr val="375FA9"/>
                </a:solidFill>
              </a:rPr>
              <a:t>Recibe el mensaje HTTP de la petición.</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500">
                <a:solidFill>
                  <a:srgbClr val="375FA9"/>
                </a:solidFill>
              </a:rPr>
              <a:t>Procesa el mensaje HTTP.</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500">
                <a:solidFill>
                  <a:srgbClr val="375FA9"/>
                </a:solidFill>
              </a:rPr>
              <a:t>Localiza y envía el resultado (en forma de mensaje HTTP)</a:t>
            </a:r>
            <a:endParaRPr sz="1500">
              <a:solidFill>
                <a:srgbClr val="375FA9"/>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91" name="Shape 391"/>
        <p:cNvGrpSpPr/>
        <p:nvPr/>
      </p:nvGrpSpPr>
      <p:grpSpPr>
        <a:xfrm>
          <a:off x="0" y="0"/>
          <a:ext cx="0" cy="0"/>
          <a:chOff x="0" y="0"/>
          <a:chExt cx="0" cy="0"/>
        </a:xfrm>
      </p:grpSpPr>
      <p:sp>
        <p:nvSpPr>
          <p:cNvPr id="392" name="Google Shape;392;p47"/>
          <p:cNvSpPr txBox="1"/>
          <p:nvPr/>
        </p:nvSpPr>
        <p:spPr>
          <a:xfrm>
            <a:off x="745871" y="882903"/>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lang="es" sz="3000">
                <a:solidFill>
                  <a:srgbClr val="E83464"/>
                </a:solidFill>
              </a:rPr>
              <a:t>Modelo cliente servidor - WEB</a:t>
            </a:r>
            <a:br>
              <a:rPr lang="es" sz="3000">
                <a:solidFill>
                  <a:srgbClr val="E83464"/>
                </a:solidFill>
              </a:rPr>
            </a:br>
            <a:r>
              <a:rPr lang="es" sz="3000">
                <a:solidFill>
                  <a:srgbClr val="E83464"/>
                </a:solidFill>
              </a:rPr>
              <a:t>Cliente</a:t>
            </a:r>
            <a:endParaRPr sz="3000">
              <a:solidFill>
                <a:srgbClr val="E83464"/>
              </a:solidFill>
            </a:endParaRPr>
          </a:p>
        </p:txBody>
      </p:sp>
      <p:sp>
        <p:nvSpPr>
          <p:cNvPr id="393" name="Google Shape;393;p47"/>
          <p:cNvSpPr txBox="1"/>
          <p:nvPr/>
        </p:nvSpPr>
        <p:spPr>
          <a:xfrm>
            <a:off x="849781" y="1740153"/>
            <a:ext cx="7224000" cy="3250800"/>
          </a:xfrm>
          <a:prstGeom prst="rect">
            <a:avLst/>
          </a:prstGeom>
          <a:noFill/>
          <a:ln>
            <a:noFill/>
          </a:ln>
        </p:spPr>
        <p:txBody>
          <a:bodyPr anchorCtr="0" anchor="t" bIns="34275" lIns="0" spcFirstLastPara="1" rIns="0" wrap="square" tIns="34275">
            <a:noAutofit/>
          </a:bodyPr>
          <a:lstStyle/>
          <a:p>
            <a:pPr indent="-171450" lvl="0" marL="330200" rtl="0" algn="just">
              <a:lnSpc>
                <a:spcPct val="115000"/>
              </a:lnSpc>
              <a:spcBef>
                <a:spcPts val="600"/>
              </a:spcBef>
              <a:spcAft>
                <a:spcPts val="0"/>
              </a:spcAft>
              <a:buClr>
                <a:srgbClr val="233A44"/>
              </a:buClr>
              <a:buSzPts val="1100"/>
              <a:buFont typeface="Calibri"/>
              <a:buChar char="●"/>
            </a:pPr>
            <a:r>
              <a:rPr lang="es">
                <a:solidFill>
                  <a:srgbClr val="375FA9"/>
                </a:solidFill>
              </a:rPr>
              <a:t>Originan el tráfico Web.</a:t>
            </a:r>
            <a:endParaRPr sz="1300">
              <a:solidFill>
                <a:srgbClr val="233A44"/>
              </a:solidFill>
              <a:latin typeface="Calibri"/>
              <a:ea typeface="Calibri"/>
              <a:cs typeface="Calibri"/>
              <a:sym typeface="Calibri"/>
            </a:endParaRPr>
          </a:p>
          <a:p>
            <a:pPr indent="-171450" lvl="1" marL="787400" rtl="0" algn="just">
              <a:lnSpc>
                <a:spcPct val="115000"/>
              </a:lnSpc>
              <a:spcBef>
                <a:spcPts val="600"/>
              </a:spcBef>
              <a:spcAft>
                <a:spcPts val="0"/>
              </a:spcAft>
              <a:buClr>
                <a:srgbClr val="233A44"/>
              </a:buClr>
              <a:buSzPts val="1100"/>
              <a:buFont typeface="Calibri"/>
              <a:buChar char="○"/>
            </a:pPr>
            <a:r>
              <a:rPr lang="es" sz="1100">
                <a:solidFill>
                  <a:srgbClr val="375FA9"/>
                </a:solidFill>
              </a:rPr>
              <a:t>Envían las peticiones y reciben las respuestas</a:t>
            </a:r>
            <a:r>
              <a:rPr lang="es" sz="1050">
                <a:solidFill>
                  <a:srgbClr val="375FA9"/>
                </a:solidFill>
              </a:rPr>
              <a:t>.</a:t>
            </a:r>
            <a:endParaRPr sz="11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a:solidFill>
                  <a:srgbClr val="375FA9"/>
                </a:solidFill>
              </a:rPr>
              <a:t>Dos clases de clientes web: navegadores y robots.</a:t>
            </a:r>
            <a:endParaRPr sz="13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a:solidFill>
                  <a:srgbClr val="375FA9"/>
                </a:solidFill>
              </a:rPr>
              <a:t>Los navegadores (Chrome, IE, etc).</a:t>
            </a:r>
            <a:endParaRPr sz="1300">
              <a:solidFill>
                <a:srgbClr val="233A44"/>
              </a:solidFill>
              <a:latin typeface="Calibri"/>
              <a:ea typeface="Calibri"/>
              <a:cs typeface="Calibri"/>
              <a:sym typeface="Calibri"/>
            </a:endParaRPr>
          </a:p>
          <a:p>
            <a:pPr indent="-171450" lvl="1" marL="787400" rtl="0" algn="just">
              <a:lnSpc>
                <a:spcPct val="115000"/>
              </a:lnSpc>
              <a:spcBef>
                <a:spcPts val="600"/>
              </a:spcBef>
              <a:spcAft>
                <a:spcPts val="0"/>
              </a:spcAft>
              <a:buClr>
                <a:srgbClr val="233A44"/>
              </a:buClr>
              <a:buSzPts val="1100"/>
              <a:buFont typeface="Calibri"/>
              <a:buChar char="○"/>
            </a:pPr>
            <a:r>
              <a:rPr lang="es" sz="1100">
                <a:solidFill>
                  <a:srgbClr val="375FA9"/>
                </a:solidFill>
              </a:rPr>
              <a:t>Las peticiones están dirigidas por el usuario.</a:t>
            </a:r>
            <a:endParaRPr sz="1100">
              <a:solidFill>
                <a:srgbClr val="233A44"/>
              </a:solidFill>
              <a:latin typeface="Calibri"/>
              <a:ea typeface="Calibri"/>
              <a:cs typeface="Calibri"/>
              <a:sym typeface="Calibri"/>
            </a:endParaRPr>
          </a:p>
          <a:p>
            <a:pPr indent="-171450" lvl="1" marL="787400" rtl="0" algn="just">
              <a:lnSpc>
                <a:spcPct val="115000"/>
              </a:lnSpc>
              <a:spcBef>
                <a:spcPts val="600"/>
              </a:spcBef>
              <a:spcAft>
                <a:spcPts val="0"/>
              </a:spcAft>
              <a:buClr>
                <a:srgbClr val="233A44"/>
              </a:buClr>
              <a:buSzPts val="1100"/>
              <a:buFont typeface="Calibri"/>
              <a:buChar char="○"/>
            </a:pPr>
            <a:r>
              <a:rPr lang="es" sz="1100">
                <a:solidFill>
                  <a:srgbClr val="375FA9"/>
                </a:solidFill>
              </a:rPr>
              <a:t>Repiten peticiones al mismo objeto cuando navegan por un sitio.</a:t>
            </a:r>
            <a:endParaRPr sz="1100">
              <a:solidFill>
                <a:srgbClr val="375FA9"/>
              </a:solidFill>
            </a:endParaRPr>
          </a:p>
          <a:p>
            <a:pPr indent="-171450" lvl="1" marL="787400" rtl="0" algn="just">
              <a:lnSpc>
                <a:spcPct val="115000"/>
              </a:lnSpc>
              <a:spcBef>
                <a:spcPts val="600"/>
              </a:spcBef>
              <a:spcAft>
                <a:spcPts val="0"/>
              </a:spcAft>
              <a:buClr>
                <a:srgbClr val="233A44"/>
              </a:buClr>
              <a:buSzPts val="1100"/>
              <a:buFont typeface="Calibri"/>
              <a:buChar char="○"/>
            </a:pPr>
            <a:r>
              <a:rPr lang="es" sz="1100">
                <a:solidFill>
                  <a:srgbClr val="375FA9"/>
                </a:solidFill>
              </a:rPr>
              <a:t>Utilizan caches de memoria y disco.</a:t>
            </a:r>
            <a:endParaRPr sz="1100">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a:solidFill>
                  <a:srgbClr val="375FA9"/>
                </a:solidFill>
              </a:rPr>
              <a:t>Robots (spiders, y agentes inteligentes).</a:t>
            </a:r>
            <a:endParaRPr sz="1300">
              <a:solidFill>
                <a:srgbClr val="233A44"/>
              </a:solidFill>
              <a:latin typeface="Calibri"/>
              <a:ea typeface="Calibri"/>
              <a:cs typeface="Calibri"/>
              <a:sym typeface="Calibri"/>
            </a:endParaRPr>
          </a:p>
          <a:p>
            <a:pPr indent="-171450" lvl="1" marL="787400" rtl="0" algn="just">
              <a:lnSpc>
                <a:spcPct val="115000"/>
              </a:lnSpc>
              <a:spcBef>
                <a:spcPts val="600"/>
              </a:spcBef>
              <a:spcAft>
                <a:spcPts val="0"/>
              </a:spcAft>
              <a:buClr>
                <a:srgbClr val="233A44"/>
              </a:buClr>
              <a:buSzPts val="1100"/>
              <a:buFont typeface="Calibri"/>
              <a:buChar char="○"/>
            </a:pPr>
            <a:r>
              <a:rPr lang="es" sz="1100">
                <a:solidFill>
                  <a:srgbClr val="375FA9"/>
                </a:solidFill>
              </a:rPr>
              <a:t>La velocidad y carga está limitada por la velocidad de proceso, y por la velocidad de la red.</a:t>
            </a:r>
            <a:endParaRPr sz="1100">
              <a:solidFill>
                <a:srgbClr val="233A44"/>
              </a:solidFill>
              <a:latin typeface="Calibri"/>
              <a:ea typeface="Calibri"/>
              <a:cs typeface="Calibri"/>
              <a:sym typeface="Calibri"/>
            </a:endParaRPr>
          </a:p>
          <a:p>
            <a:pPr indent="-171450" lvl="1" marL="787400" rtl="0" algn="just">
              <a:lnSpc>
                <a:spcPct val="115000"/>
              </a:lnSpc>
              <a:spcBef>
                <a:spcPts val="600"/>
              </a:spcBef>
              <a:spcAft>
                <a:spcPts val="0"/>
              </a:spcAft>
              <a:buClr>
                <a:srgbClr val="233A44"/>
              </a:buClr>
              <a:buSzPts val="1100"/>
              <a:buFont typeface="Calibri"/>
              <a:buChar char="○"/>
            </a:pPr>
            <a:r>
              <a:rPr lang="es" sz="1100">
                <a:solidFill>
                  <a:srgbClr val="375FA9"/>
                </a:solidFill>
              </a:rPr>
              <a:t>Las peticiones son automatizadas.</a:t>
            </a:r>
            <a:endParaRPr sz="1100">
              <a:solidFill>
                <a:srgbClr val="375FA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48"/>
          <p:cNvSpPr txBox="1"/>
          <p:nvPr/>
        </p:nvSpPr>
        <p:spPr>
          <a:xfrm>
            <a:off x="756262" y="914076"/>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lang="es" sz="3000">
                <a:solidFill>
                  <a:srgbClr val="E83464"/>
                </a:solidFill>
              </a:rPr>
              <a:t>Modelo cliente servidor - WEB</a:t>
            </a:r>
            <a:br>
              <a:rPr lang="es" sz="3000">
                <a:solidFill>
                  <a:srgbClr val="E83464"/>
                </a:solidFill>
              </a:rPr>
            </a:br>
            <a:r>
              <a:rPr lang="es" sz="3000">
                <a:solidFill>
                  <a:srgbClr val="E83464"/>
                </a:solidFill>
              </a:rPr>
              <a:t>Navegadores</a:t>
            </a:r>
            <a:endParaRPr sz="3000">
              <a:solidFill>
                <a:srgbClr val="E83464"/>
              </a:solidFill>
            </a:endParaRPr>
          </a:p>
        </p:txBody>
      </p:sp>
      <p:sp>
        <p:nvSpPr>
          <p:cNvPr id="399" name="Google Shape;399;p48"/>
          <p:cNvSpPr txBox="1"/>
          <p:nvPr/>
        </p:nvSpPr>
        <p:spPr>
          <a:xfrm>
            <a:off x="756262" y="1770165"/>
            <a:ext cx="7566900" cy="6531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sz="1200">
                <a:solidFill>
                  <a:srgbClr val="375FA9"/>
                </a:solidFill>
              </a:rPr>
              <a:t>Programa que ejecuta las solicitudes, a petición de un usuario, y recibe, analiza y presenta las respuestas. Pasos:</a:t>
            </a:r>
            <a:endParaRPr sz="1300">
              <a:solidFill>
                <a:srgbClr val="233A44"/>
              </a:solidFill>
              <a:latin typeface="Calibri"/>
              <a:ea typeface="Calibri"/>
              <a:cs typeface="Calibri"/>
              <a:sym typeface="Calibri"/>
            </a:endParaRPr>
          </a:p>
        </p:txBody>
      </p:sp>
      <p:pic>
        <p:nvPicPr>
          <p:cNvPr id="400" name="Google Shape;400;p48"/>
          <p:cNvPicPr preferRelativeResize="0"/>
          <p:nvPr/>
        </p:nvPicPr>
        <p:blipFill rotWithShape="1">
          <a:blip r:embed="rId4">
            <a:alphaModFix/>
          </a:blip>
          <a:srcRect b="0" l="0" r="0" t="0"/>
          <a:stretch/>
        </p:blipFill>
        <p:spPr>
          <a:xfrm>
            <a:off x="2327564" y="2423384"/>
            <a:ext cx="4777726" cy="27801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49"/>
          <p:cNvSpPr txBox="1"/>
          <p:nvPr/>
        </p:nvSpPr>
        <p:spPr>
          <a:xfrm>
            <a:off x="756262" y="921005"/>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lang="es" sz="3000">
                <a:solidFill>
                  <a:srgbClr val="E83464"/>
                </a:solidFill>
              </a:rPr>
              <a:t>Modelo cliente servidor - WEB</a:t>
            </a:r>
            <a:br>
              <a:rPr lang="es" sz="3000">
                <a:solidFill>
                  <a:srgbClr val="E83464"/>
                </a:solidFill>
              </a:rPr>
            </a:br>
            <a:r>
              <a:rPr lang="es" sz="3000">
                <a:solidFill>
                  <a:srgbClr val="E83464"/>
                </a:solidFill>
              </a:rPr>
              <a:t>Funciones de los Navegadores</a:t>
            </a:r>
            <a:endParaRPr sz="3000">
              <a:solidFill>
                <a:srgbClr val="E83464"/>
              </a:solidFill>
            </a:endParaRPr>
          </a:p>
        </p:txBody>
      </p:sp>
      <p:sp>
        <p:nvSpPr>
          <p:cNvPr id="406" name="Google Shape;406;p49"/>
          <p:cNvSpPr txBox="1"/>
          <p:nvPr/>
        </p:nvSpPr>
        <p:spPr>
          <a:xfrm>
            <a:off x="849781" y="1882163"/>
            <a:ext cx="7224000" cy="2617200"/>
          </a:xfrm>
          <a:prstGeom prst="rect">
            <a:avLst/>
          </a:prstGeom>
          <a:noFill/>
          <a:ln>
            <a:noFill/>
          </a:ln>
        </p:spPr>
        <p:txBody>
          <a:bodyPr anchorCtr="0" anchor="t" bIns="34275" lIns="0" spcFirstLastPara="1" rIns="0" wrap="square" tIns="34275">
            <a:noAutofit/>
          </a:bodyPr>
          <a:lstStyle/>
          <a:p>
            <a:pPr indent="-177800" lvl="0" marL="330200" rtl="0" algn="just">
              <a:lnSpc>
                <a:spcPct val="115000"/>
              </a:lnSpc>
              <a:spcBef>
                <a:spcPts val="600"/>
              </a:spcBef>
              <a:spcAft>
                <a:spcPts val="0"/>
              </a:spcAft>
              <a:buClr>
                <a:srgbClr val="233A44"/>
              </a:buClr>
              <a:buSzPts val="1200"/>
              <a:buFont typeface="Calibri"/>
              <a:buChar char="●"/>
            </a:pPr>
            <a:r>
              <a:rPr lang="es" sz="1500">
                <a:solidFill>
                  <a:srgbClr val="375FA9"/>
                </a:solidFill>
              </a:rPr>
              <a:t>Elaboran y envían la petición HTTP</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rgbClr val="233A44"/>
              </a:buClr>
              <a:buSzPts val="1200"/>
              <a:buFont typeface="Calibri"/>
              <a:buChar char="●"/>
            </a:pPr>
            <a:r>
              <a:rPr lang="es" sz="1500">
                <a:solidFill>
                  <a:srgbClr val="375FA9"/>
                </a:solidFill>
              </a:rPr>
              <a:t>Reciben, interpretan y presentan la respuesta.</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rgbClr val="233A44"/>
              </a:buClr>
              <a:buSzPts val="1200"/>
              <a:buFont typeface="Calibri"/>
              <a:buChar char="●"/>
            </a:pPr>
            <a:r>
              <a:rPr lang="es" sz="1500">
                <a:solidFill>
                  <a:srgbClr val="375FA9"/>
                </a:solidFill>
              </a:rPr>
              <a:t>Proporcionan la interfaz para conectarse y utilizar otros servicios: mail, news, ftp, etc. El protocolo por defecto es http.</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rgbClr val="233A44"/>
              </a:buClr>
              <a:buSzPts val="1200"/>
              <a:buFont typeface="Calibri"/>
              <a:buChar char="●"/>
            </a:pPr>
            <a:r>
              <a:rPr lang="es" sz="1500">
                <a:solidFill>
                  <a:srgbClr val="375FA9"/>
                </a:solidFill>
              </a:rPr>
              <a:t>Caché local.</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rgbClr val="233A44"/>
              </a:buClr>
              <a:buSzPts val="1200"/>
              <a:buFont typeface="Calibri"/>
              <a:buChar char="●"/>
            </a:pPr>
            <a:r>
              <a:rPr lang="es" sz="1500">
                <a:solidFill>
                  <a:srgbClr val="375FA9"/>
                </a:solidFill>
              </a:rPr>
              <a:t>Manejo de las Cookies.</a:t>
            </a:r>
            <a:endParaRPr sz="1500">
              <a:solidFill>
                <a:srgbClr val="375FA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50"/>
          <p:cNvSpPr txBox="1"/>
          <p:nvPr/>
        </p:nvSpPr>
        <p:spPr>
          <a:xfrm>
            <a:off x="610804" y="958940"/>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lang="es" sz="3000">
                <a:solidFill>
                  <a:srgbClr val="E83464"/>
                </a:solidFill>
              </a:rPr>
              <a:t>Modelo cliente servidor - WEB</a:t>
            </a:r>
            <a:br>
              <a:rPr lang="es" sz="3000">
                <a:solidFill>
                  <a:srgbClr val="E83464"/>
                </a:solidFill>
              </a:rPr>
            </a:br>
            <a:r>
              <a:rPr lang="es" sz="3000">
                <a:solidFill>
                  <a:srgbClr val="E83464"/>
                </a:solidFill>
              </a:rPr>
              <a:t>Protocolo HTTP</a:t>
            </a:r>
            <a:endParaRPr sz="3000">
              <a:solidFill>
                <a:srgbClr val="E83464"/>
              </a:solidFill>
            </a:endParaRPr>
          </a:p>
        </p:txBody>
      </p:sp>
      <p:sp>
        <p:nvSpPr>
          <p:cNvPr id="412" name="Google Shape;412;p50"/>
          <p:cNvSpPr txBox="1"/>
          <p:nvPr/>
        </p:nvSpPr>
        <p:spPr>
          <a:xfrm>
            <a:off x="610791" y="1816354"/>
            <a:ext cx="4366500" cy="2897700"/>
          </a:xfrm>
          <a:prstGeom prst="rect">
            <a:avLst/>
          </a:prstGeom>
          <a:noFill/>
          <a:ln>
            <a:noFill/>
          </a:ln>
        </p:spPr>
        <p:txBody>
          <a:bodyPr anchorCtr="0" anchor="t" bIns="34275" lIns="0" spcFirstLastPara="1" rIns="0" wrap="square" tIns="34275">
            <a:noAutofit/>
          </a:bodyPr>
          <a:lstStyle/>
          <a:p>
            <a:pPr indent="-177800" lvl="0" marL="330200" rtl="0" algn="just">
              <a:lnSpc>
                <a:spcPct val="115000"/>
              </a:lnSpc>
              <a:spcBef>
                <a:spcPts val="600"/>
              </a:spcBef>
              <a:spcAft>
                <a:spcPts val="0"/>
              </a:spcAft>
              <a:buClr>
                <a:srgbClr val="233A44"/>
              </a:buClr>
              <a:buSzPts val="1200"/>
              <a:buFont typeface="Calibri"/>
              <a:buChar char="●"/>
            </a:pPr>
            <a:r>
              <a:rPr lang="es" sz="1300">
                <a:solidFill>
                  <a:srgbClr val="375FA9"/>
                </a:solidFill>
              </a:rPr>
              <a:t>Los elementos software de la arquitectura web (clientes, servidores, proxies) utilizan el protocolo HTTP para comunicarse.</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rgbClr val="233A44"/>
              </a:buClr>
              <a:buSzPts val="1200"/>
              <a:buFont typeface="Calibri"/>
              <a:buChar char="●"/>
            </a:pPr>
            <a:r>
              <a:rPr lang="es" sz="1300">
                <a:solidFill>
                  <a:srgbClr val="375FA9"/>
                </a:solidFill>
              </a:rPr>
              <a:t>HTTP define la sintaxis y la semántica que utilizan estos elementos para comunicarse.</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rgbClr val="233A44"/>
              </a:buClr>
              <a:buSzPts val="1200"/>
              <a:buFont typeface="Calibri"/>
              <a:buChar char="●"/>
            </a:pPr>
            <a:r>
              <a:rPr lang="es" sz="1300">
                <a:solidFill>
                  <a:srgbClr val="375FA9"/>
                </a:solidFill>
              </a:rPr>
              <a:t>Es un protocolo basado en el esquema petición/respuesta.</a:t>
            </a:r>
            <a:endParaRPr>
              <a:solidFill>
                <a:srgbClr val="233A44"/>
              </a:solidFill>
              <a:latin typeface="Calibri"/>
              <a:ea typeface="Calibri"/>
              <a:cs typeface="Calibri"/>
              <a:sym typeface="Calibri"/>
            </a:endParaRPr>
          </a:p>
          <a:p>
            <a:pPr indent="-177800" lvl="0" marL="330200" rtl="0" algn="just">
              <a:lnSpc>
                <a:spcPct val="115000"/>
              </a:lnSpc>
              <a:spcBef>
                <a:spcPts val="600"/>
              </a:spcBef>
              <a:spcAft>
                <a:spcPts val="0"/>
              </a:spcAft>
              <a:buClr>
                <a:srgbClr val="233A44"/>
              </a:buClr>
              <a:buSzPts val="1200"/>
              <a:buFont typeface="Calibri"/>
              <a:buChar char="●"/>
            </a:pPr>
            <a:r>
              <a:rPr lang="es" sz="1300">
                <a:solidFill>
                  <a:srgbClr val="375FA9"/>
                </a:solidFill>
              </a:rPr>
              <a:t>El cliente envía un mensaje de petición y el servidor contesta con un mensaje de respuesta.</a:t>
            </a:r>
            <a:endParaRPr>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t/>
            </a:r>
            <a:endParaRPr sz="1200">
              <a:solidFill>
                <a:srgbClr val="375FA9"/>
              </a:solidFill>
            </a:endParaRPr>
          </a:p>
          <a:p>
            <a:pPr indent="0" lvl="0" marL="158750" rtl="0" algn="just">
              <a:lnSpc>
                <a:spcPct val="115000"/>
              </a:lnSpc>
              <a:spcBef>
                <a:spcPts val="600"/>
              </a:spcBef>
              <a:spcAft>
                <a:spcPts val="0"/>
              </a:spcAft>
              <a:buNone/>
            </a:pPr>
            <a:r>
              <a:t/>
            </a:r>
            <a:endParaRPr sz="1200">
              <a:solidFill>
                <a:srgbClr val="375FA9"/>
              </a:solidFill>
            </a:endParaRPr>
          </a:p>
        </p:txBody>
      </p:sp>
      <p:pic>
        <p:nvPicPr>
          <p:cNvPr id="413" name="Google Shape;413;p50"/>
          <p:cNvPicPr preferRelativeResize="0"/>
          <p:nvPr/>
        </p:nvPicPr>
        <p:blipFill rotWithShape="1">
          <a:blip r:embed="rId4">
            <a:alphaModFix/>
          </a:blip>
          <a:srcRect b="0" l="1903" r="0" t="0"/>
          <a:stretch/>
        </p:blipFill>
        <p:spPr>
          <a:xfrm>
            <a:off x="5372099" y="1660491"/>
            <a:ext cx="3242627" cy="280074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17" name="Shape 417"/>
        <p:cNvGrpSpPr/>
        <p:nvPr/>
      </p:nvGrpSpPr>
      <p:grpSpPr>
        <a:xfrm>
          <a:off x="0" y="0"/>
          <a:ext cx="0" cy="0"/>
          <a:chOff x="0" y="0"/>
          <a:chExt cx="0" cy="0"/>
        </a:xfrm>
      </p:grpSpPr>
      <p:sp>
        <p:nvSpPr>
          <p:cNvPr id="418" name="Google Shape;418;p51"/>
          <p:cNvSpPr txBox="1"/>
          <p:nvPr/>
        </p:nvSpPr>
        <p:spPr>
          <a:xfrm>
            <a:off x="735480" y="896760"/>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lang="es" sz="3000">
                <a:solidFill>
                  <a:srgbClr val="E83464"/>
                </a:solidFill>
              </a:rPr>
              <a:t>Modelo cliente servidor - WEB</a:t>
            </a:r>
            <a:br>
              <a:rPr lang="es" sz="3000">
                <a:solidFill>
                  <a:srgbClr val="E83464"/>
                </a:solidFill>
              </a:rPr>
            </a:br>
            <a:r>
              <a:rPr lang="es" sz="3000">
                <a:solidFill>
                  <a:srgbClr val="E83464"/>
                </a:solidFill>
              </a:rPr>
              <a:t>Protocolo HTTP</a:t>
            </a:r>
            <a:endParaRPr sz="3000">
              <a:solidFill>
                <a:srgbClr val="E83464"/>
              </a:solidFill>
            </a:endParaRPr>
          </a:p>
        </p:txBody>
      </p:sp>
      <p:sp>
        <p:nvSpPr>
          <p:cNvPr id="419" name="Google Shape;419;p51"/>
          <p:cNvSpPr txBox="1"/>
          <p:nvPr/>
        </p:nvSpPr>
        <p:spPr>
          <a:xfrm>
            <a:off x="901736" y="1930655"/>
            <a:ext cx="7224000" cy="27210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0"/>
              </a:spcBef>
              <a:spcAft>
                <a:spcPts val="0"/>
              </a:spcAft>
              <a:buNone/>
            </a:pPr>
            <a:r>
              <a:rPr lang="es">
                <a:solidFill>
                  <a:srgbClr val="375FA9"/>
                </a:solidFill>
              </a:rPr>
              <a:t>El protocolo HTTP está basado en mensajes de Texto plano.</a:t>
            </a:r>
            <a:endParaRPr sz="1300">
              <a:solidFill>
                <a:srgbClr val="233A44"/>
              </a:solidFill>
              <a:latin typeface="Calibri"/>
              <a:ea typeface="Calibri"/>
              <a:cs typeface="Calibri"/>
              <a:sym typeface="Calibri"/>
            </a:endParaRPr>
          </a:p>
          <a:p>
            <a:pPr indent="-171450" lvl="0" marL="330200" rtl="0" algn="just">
              <a:lnSpc>
                <a:spcPct val="115000"/>
              </a:lnSpc>
              <a:spcBef>
                <a:spcPts val="0"/>
              </a:spcBef>
              <a:spcAft>
                <a:spcPts val="0"/>
              </a:spcAft>
              <a:buClr>
                <a:srgbClr val="233A44"/>
              </a:buClr>
              <a:buSzPts val="1100"/>
              <a:buFont typeface="Calibri"/>
              <a:buChar char="●"/>
            </a:pPr>
            <a:r>
              <a:rPr lang="es">
                <a:solidFill>
                  <a:srgbClr val="375FA9"/>
                </a:solidFill>
              </a:rPr>
              <a:t>Ventajas:</a:t>
            </a:r>
            <a:endParaRPr sz="1300">
              <a:solidFill>
                <a:srgbClr val="233A44"/>
              </a:solidFill>
              <a:latin typeface="Calibri"/>
              <a:ea typeface="Calibri"/>
              <a:cs typeface="Calibri"/>
              <a:sym typeface="Calibri"/>
            </a:endParaRPr>
          </a:p>
          <a:p>
            <a:pPr indent="-171450" lvl="1" marL="787400" rtl="0" algn="just">
              <a:lnSpc>
                <a:spcPct val="115000"/>
              </a:lnSpc>
              <a:spcBef>
                <a:spcPts val="0"/>
              </a:spcBef>
              <a:spcAft>
                <a:spcPts val="0"/>
              </a:spcAft>
              <a:buClr>
                <a:srgbClr val="233A44"/>
              </a:buClr>
              <a:buSzPts val="1100"/>
              <a:buFont typeface="Calibri"/>
              <a:buChar char="○"/>
            </a:pPr>
            <a:r>
              <a:rPr lang="es" sz="1200">
                <a:solidFill>
                  <a:srgbClr val="375FA9"/>
                </a:solidFill>
              </a:rPr>
              <a:t>Legible.</a:t>
            </a:r>
            <a:endParaRPr sz="1100">
              <a:solidFill>
                <a:srgbClr val="233A44"/>
              </a:solidFill>
              <a:latin typeface="Calibri"/>
              <a:ea typeface="Calibri"/>
              <a:cs typeface="Calibri"/>
              <a:sym typeface="Calibri"/>
            </a:endParaRPr>
          </a:p>
          <a:p>
            <a:pPr indent="-171450" lvl="1" marL="787400" rtl="0" algn="just">
              <a:lnSpc>
                <a:spcPct val="115000"/>
              </a:lnSpc>
              <a:spcBef>
                <a:spcPts val="0"/>
              </a:spcBef>
              <a:spcAft>
                <a:spcPts val="0"/>
              </a:spcAft>
              <a:buClr>
                <a:srgbClr val="233A44"/>
              </a:buClr>
              <a:buSzPts val="1100"/>
              <a:buFont typeface="Calibri"/>
              <a:buChar char="○"/>
            </a:pPr>
            <a:r>
              <a:rPr lang="es" sz="1200">
                <a:solidFill>
                  <a:srgbClr val="375FA9"/>
                </a:solidFill>
              </a:rPr>
              <a:t>Fácil de depurar</a:t>
            </a:r>
            <a:r>
              <a:rPr lang="es" sz="1050">
                <a:solidFill>
                  <a:srgbClr val="375FA9"/>
                </a:solidFill>
              </a:rPr>
              <a:t>.</a:t>
            </a:r>
            <a:endParaRPr sz="1100">
              <a:solidFill>
                <a:srgbClr val="233A44"/>
              </a:solidFill>
              <a:latin typeface="Calibri"/>
              <a:ea typeface="Calibri"/>
              <a:cs typeface="Calibri"/>
              <a:sym typeface="Calibri"/>
            </a:endParaRPr>
          </a:p>
          <a:p>
            <a:pPr indent="-171450" lvl="0" marL="330200" rtl="0" algn="just">
              <a:lnSpc>
                <a:spcPct val="115000"/>
              </a:lnSpc>
              <a:spcBef>
                <a:spcPts val="0"/>
              </a:spcBef>
              <a:spcAft>
                <a:spcPts val="0"/>
              </a:spcAft>
              <a:buClr>
                <a:srgbClr val="233A44"/>
              </a:buClr>
              <a:buSzPts val="1100"/>
              <a:buFont typeface="Calibri"/>
              <a:buChar char="●"/>
            </a:pPr>
            <a:r>
              <a:rPr lang="es">
                <a:solidFill>
                  <a:srgbClr val="375FA9"/>
                </a:solidFill>
              </a:rPr>
              <a:t>Desventajas:</a:t>
            </a:r>
            <a:endParaRPr sz="1300">
              <a:solidFill>
                <a:srgbClr val="233A44"/>
              </a:solidFill>
              <a:latin typeface="Calibri"/>
              <a:ea typeface="Calibri"/>
              <a:cs typeface="Calibri"/>
              <a:sym typeface="Calibri"/>
            </a:endParaRPr>
          </a:p>
          <a:p>
            <a:pPr indent="-171450" lvl="1" marL="787400" rtl="0" algn="just">
              <a:lnSpc>
                <a:spcPct val="115000"/>
              </a:lnSpc>
              <a:spcBef>
                <a:spcPts val="0"/>
              </a:spcBef>
              <a:spcAft>
                <a:spcPts val="0"/>
              </a:spcAft>
              <a:buClr>
                <a:srgbClr val="233A44"/>
              </a:buClr>
              <a:buSzPts val="1100"/>
              <a:buFont typeface="Calibri"/>
              <a:buChar char="○"/>
            </a:pPr>
            <a:r>
              <a:rPr lang="es" sz="1200">
                <a:solidFill>
                  <a:srgbClr val="375FA9"/>
                </a:solidFill>
              </a:rPr>
              <a:t>El mensaje es más largo.</a:t>
            </a:r>
            <a:endParaRPr sz="1100">
              <a:solidFill>
                <a:srgbClr val="233A44"/>
              </a:solidFill>
              <a:latin typeface="Calibri"/>
              <a:ea typeface="Calibri"/>
              <a:cs typeface="Calibri"/>
              <a:sym typeface="Calibri"/>
            </a:endParaRPr>
          </a:p>
          <a:p>
            <a:pPr indent="0" lvl="0" marL="158750" rtl="0" algn="just">
              <a:lnSpc>
                <a:spcPct val="115000"/>
              </a:lnSpc>
              <a:spcBef>
                <a:spcPts val="0"/>
              </a:spcBef>
              <a:spcAft>
                <a:spcPts val="0"/>
              </a:spcAft>
              <a:buNone/>
            </a:pPr>
            <a:r>
              <a:rPr lang="es">
                <a:solidFill>
                  <a:srgbClr val="375FA9"/>
                </a:solidFill>
              </a:rPr>
              <a:t>Es un protocolo sin manejo de estados.</a:t>
            </a:r>
            <a:endParaRPr sz="1300">
              <a:solidFill>
                <a:srgbClr val="233A44"/>
              </a:solidFill>
              <a:latin typeface="Calibri"/>
              <a:ea typeface="Calibri"/>
              <a:cs typeface="Calibri"/>
              <a:sym typeface="Calibri"/>
            </a:endParaRPr>
          </a:p>
          <a:p>
            <a:pPr indent="-171450" lvl="0" marL="330200" rtl="0" algn="just">
              <a:lnSpc>
                <a:spcPct val="115000"/>
              </a:lnSpc>
              <a:spcBef>
                <a:spcPts val="0"/>
              </a:spcBef>
              <a:spcAft>
                <a:spcPts val="0"/>
              </a:spcAft>
              <a:buClr>
                <a:srgbClr val="233A44"/>
              </a:buClr>
              <a:buSzPts val="1100"/>
              <a:buFont typeface="Calibri"/>
              <a:buChar char="●"/>
            </a:pPr>
            <a:r>
              <a:rPr lang="es">
                <a:solidFill>
                  <a:srgbClr val="375FA9"/>
                </a:solidFill>
              </a:rPr>
              <a:t>Hay ausencia de estado tras cada par petición-respuesta</a:t>
            </a:r>
            <a:endParaRPr sz="1300">
              <a:solidFill>
                <a:srgbClr val="233A44"/>
              </a:solidFill>
              <a:latin typeface="Calibri"/>
              <a:ea typeface="Calibri"/>
              <a:cs typeface="Calibri"/>
              <a:sym typeface="Calibri"/>
            </a:endParaRPr>
          </a:p>
          <a:p>
            <a:pPr indent="-171450" lvl="0" marL="330200" rtl="0" algn="just">
              <a:lnSpc>
                <a:spcPct val="115000"/>
              </a:lnSpc>
              <a:spcBef>
                <a:spcPts val="0"/>
              </a:spcBef>
              <a:spcAft>
                <a:spcPts val="0"/>
              </a:spcAft>
              <a:buClr>
                <a:srgbClr val="233A44"/>
              </a:buClr>
              <a:buSzPts val="1100"/>
              <a:buFont typeface="Calibri"/>
              <a:buChar char="●"/>
            </a:pPr>
            <a:r>
              <a:rPr lang="es">
                <a:solidFill>
                  <a:srgbClr val="375FA9"/>
                </a:solidFill>
              </a:rPr>
              <a:t>Tras la respuesta, el servidor cierra inmediatamente la conexión.</a:t>
            </a:r>
            <a:endParaRPr sz="1300">
              <a:solidFill>
                <a:srgbClr val="233A44"/>
              </a:solidFill>
              <a:latin typeface="Calibri"/>
              <a:ea typeface="Calibri"/>
              <a:cs typeface="Calibri"/>
              <a:sym typeface="Calibri"/>
            </a:endParaRPr>
          </a:p>
          <a:p>
            <a:pPr indent="-171450" lvl="0" marL="330200" rtl="0" algn="just">
              <a:lnSpc>
                <a:spcPct val="115000"/>
              </a:lnSpc>
              <a:spcBef>
                <a:spcPts val="0"/>
              </a:spcBef>
              <a:spcAft>
                <a:spcPts val="0"/>
              </a:spcAft>
              <a:buClr>
                <a:srgbClr val="233A44"/>
              </a:buClr>
              <a:buSzPts val="1100"/>
              <a:buFont typeface="Calibri"/>
              <a:buChar char="●"/>
            </a:pPr>
            <a:r>
              <a:rPr lang="es">
                <a:solidFill>
                  <a:srgbClr val="375FA9"/>
                </a:solidFill>
              </a:rPr>
              <a:t>No existe el concepto de sesión.</a:t>
            </a:r>
            <a:endParaRPr>
              <a:solidFill>
                <a:srgbClr val="375FA9"/>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3" name="Shape 423"/>
        <p:cNvGrpSpPr/>
        <p:nvPr/>
      </p:nvGrpSpPr>
      <p:grpSpPr>
        <a:xfrm>
          <a:off x="0" y="0"/>
          <a:ext cx="0" cy="0"/>
          <a:chOff x="0" y="0"/>
          <a:chExt cx="0" cy="0"/>
        </a:xfrm>
      </p:grpSpPr>
      <p:sp>
        <p:nvSpPr>
          <p:cNvPr id="424" name="Google Shape;424;p52"/>
          <p:cNvSpPr txBox="1"/>
          <p:nvPr/>
        </p:nvSpPr>
        <p:spPr>
          <a:xfrm>
            <a:off x="725089" y="927933"/>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lang="es" sz="3000">
                <a:solidFill>
                  <a:srgbClr val="E83464"/>
                </a:solidFill>
              </a:rPr>
              <a:t>Modelo cliente servidor - WEB</a:t>
            </a:r>
            <a:br>
              <a:rPr lang="es" sz="3000">
                <a:solidFill>
                  <a:srgbClr val="E83464"/>
                </a:solidFill>
              </a:rPr>
            </a:br>
            <a:r>
              <a:rPr lang="es" sz="3000">
                <a:solidFill>
                  <a:srgbClr val="E83464"/>
                </a:solidFill>
              </a:rPr>
              <a:t>Protocolo HTTPS</a:t>
            </a:r>
            <a:endParaRPr sz="3000">
              <a:solidFill>
                <a:srgbClr val="E83464"/>
              </a:solidFill>
            </a:endParaRPr>
          </a:p>
        </p:txBody>
      </p:sp>
      <p:sp>
        <p:nvSpPr>
          <p:cNvPr id="425" name="Google Shape;425;p52"/>
          <p:cNvSpPr txBox="1"/>
          <p:nvPr/>
        </p:nvSpPr>
        <p:spPr>
          <a:xfrm>
            <a:off x="725089" y="1785182"/>
            <a:ext cx="7224000" cy="1453200"/>
          </a:xfrm>
          <a:prstGeom prst="rect">
            <a:avLst/>
          </a:prstGeom>
          <a:noFill/>
          <a:ln>
            <a:noFill/>
          </a:ln>
        </p:spPr>
        <p:txBody>
          <a:bodyPr anchorCtr="0" anchor="t" bIns="34275" lIns="0" spcFirstLastPara="1" rIns="0" wrap="square" tIns="34275">
            <a:noAutofit/>
          </a:bodyPr>
          <a:lstStyle/>
          <a:p>
            <a:pPr indent="0" lvl="0" marL="158750" rtl="0" algn="just">
              <a:lnSpc>
                <a:spcPct val="115000"/>
              </a:lnSpc>
              <a:spcBef>
                <a:spcPts val="600"/>
              </a:spcBef>
              <a:spcAft>
                <a:spcPts val="0"/>
              </a:spcAft>
              <a:buNone/>
            </a:pPr>
            <a:r>
              <a:rPr lang="es">
                <a:solidFill>
                  <a:srgbClr val="375FA9"/>
                </a:solidFill>
              </a:rPr>
              <a:t>HTTPS son las siglas de Hypertext Transfer Protocol Secure (protocolo seguro de transferencia de hipertexto). HTTPS es una versión del protocolo de transferencia que utiliza un cifrado seguro para la comunicación. En la siguiente tabla se detallan ñas diferencias entre HTTP y HTTPS:</a:t>
            </a:r>
            <a:endParaRPr sz="1300">
              <a:solidFill>
                <a:srgbClr val="233A44"/>
              </a:solidFill>
              <a:latin typeface="Calibri"/>
              <a:ea typeface="Calibri"/>
              <a:cs typeface="Calibri"/>
              <a:sym typeface="Calibri"/>
            </a:endParaRPr>
          </a:p>
        </p:txBody>
      </p:sp>
      <p:pic>
        <p:nvPicPr>
          <p:cNvPr id="426" name="Google Shape;426;p52"/>
          <p:cNvPicPr preferRelativeResize="0"/>
          <p:nvPr/>
        </p:nvPicPr>
        <p:blipFill rotWithShape="1">
          <a:blip r:embed="rId4">
            <a:alphaModFix/>
          </a:blip>
          <a:srcRect b="0" l="0" r="0" t="0"/>
          <a:stretch/>
        </p:blipFill>
        <p:spPr>
          <a:xfrm>
            <a:off x="2081645" y="3116839"/>
            <a:ext cx="5105400" cy="1666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p53"/>
          <p:cNvSpPr txBox="1"/>
          <p:nvPr/>
        </p:nvSpPr>
        <p:spPr>
          <a:xfrm>
            <a:off x="725091" y="907149"/>
            <a:ext cx="70173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lang="es" sz="3000">
                <a:solidFill>
                  <a:srgbClr val="E83464"/>
                </a:solidFill>
              </a:rPr>
              <a:t>Modelo cliente servidor - WEB</a:t>
            </a:r>
            <a:br>
              <a:rPr lang="es" sz="3000">
                <a:solidFill>
                  <a:srgbClr val="E83464"/>
                </a:solidFill>
              </a:rPr>
            </a:br>
            <a:r>
              <a:rPr lang="es" sz="3000">
                <a:solidFill>
                  <a:srgbClr val="E83464"/>
                </a:solidFill>
              </a:rPr>
              <a:t>Protocolo HTTP </a:t>
            </a:r>
            <a:endParaRPr sz="3000">
              <a:solidFill>
                <a:srgbClr val="E83464"/>
              </a:solidFill>
            </a:endParaRPr>
          </a:p>
        </p:txBody>
      </p:sp>
      <p:sp>
        <p:nvSpPr>
          <p:cNvPr id="432" name="Google Shape;432;p53"/>
          <p:cNvSpPr txBox="1"/>
          <p:nvPr/>
        </p:nvSpPr>
        <p:spPr>
          <a:xfrm>
            <a:off x="849781" y="1764399"/>
            <a:ext cx="7224000" cy="2897700"/>
          </a:xfrm>
          <a:prstGeom prst="rect">
            <a:avLst/>
          </a:prstGeom>
          <a:noFill/>
          <a:ln>
            <a:noFill/>
          </a:ln>
        </p:spPr>
        <p:txBody>
          <a:bodyPr anchorCtr="0" anchor="t" bIns="34275" lIns="0" spcFirstLastPara="1" rIns="0" wrap="square" tIns="34275">
            <a:noAutofit/>
          </a:bodyPr>
          <a:lstStyle/>
          <a:p>
            <a:pPr indent="-177800" lvl="0" marL="330200" rtl="0" algn="just">
              <a:lnSpc>
                <a:spcPct val="115000"/>
              </a:lnSpc>
              <a:spcBef>
                <a:spcPts val="600"/>
              </a:spcBef>
              <a:spcAft>
                <a:spcPts val="0"/>
              </a:spcAft>
              <a:buClr>
                <a:srgbClr val="233A44"/>
              </a:buClr>
              <a:buSzPts val="1200"/>
              <a:buFont typeface="Calibri"/>
              <a:buChar char="●"/>
            </a:pPr>
            <a:r>
              <a:rPr lang="es" sz="1300">
                <a:solidFill>
                  <a:srgbClr val="375FA9"/>
                </a:solidFill>
              </a:rPr>
              <a:t>El usuario escribe en la barra de dirección del navegador el recurso al que desea acceder:</a:t>
            </a:r>
            <a:endParaRPr>
              <a:solidFill>
                <a:srgbClr val="233A44"/>
              </a:solidFill>
              <a:latin typeface="Calibri"/>
              <a:ea typeface="Calibri"/>
              <a:cs typeface="Calibri"/>
              <a:sym typeface="Calibri"/>
            </a:endParaRPr>
          </a:p>
          <a:p>
            <a:pPr indent="0" lvl="0" marL="158750" rtl="0" algn="just">
              <a:lnSpc>
                <a:spcPct val="115000"/>
              </a:lnSpc>
              <a:spcBef>
                <a:spcPts val="600"/>
              </a:spcBef>
              <a:spcAft>
                <a:spcPts val="0"/>
              </a:spcAft>
              <a:buNone/>
            </a:pPr>
            <a:r>
              <a:rPr lang="es" sz="1300">
                <a:solidFill>
                  <a:srgbClr val="375FA9"/>
                </a:solidFill>
              </a:rPr>
              <a:t>	https://www.uninorte.edu.co/web/matriculas/horarios</a:t>
            </a:r>
            <a:endParaRPr>
              <a:solidFill>
                <a:srgbClr val="233A44"/>
              </a:solidFill>
              <a:latin typeface="Calibri"/>
              <a:ea typeface="Calibri"/>
              <a:cs typeface="Calibri"/>
              <a:sym typeface="Calibri"/>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El navegador descompone la URL en 3 partes:</a:t>
            </a:r>
            <a:endParaRPr sz="1300">
              <a:solidFill>
                <a:srgbClr val="233A44"/>
              </a:solidFill>
              <a:latin typeface="Calibri"/>
              <a:ea typeface="Calibri"/>
              <a:cs typeface="Calibri"/>
              <a:sym typeface="Calibri"/>
            </a:endParaRPr>
          </a:p>
          <a:p>
            <a:pPr indent="-171450" lvl="1" marL="787400" rtl="0" algn="just">
              <a:lnSpc>
                <a:spcPct val="115000"/>
              </a:lnSpc>
              <a:spcBef>
                <a:spcPts val="600"/>
              </a:spcBef>
              <a:spcAft>
                <a:spcPts val="0"/>
              </a:spcAft>
              <a:buClr>
                <a:srgbClr val="233A44"/>
              </a:buClr>
              <a:buSzPts val="1100"/>
              <a:buFont typeface="Calibri"/>
              <a:buChar char="○"/>
            </a:pPr>
            <a:r>
              <a:rPr lang="es" sz="1000">
                <a:solidFill>
                  <a:srgbClr val="375FA9"/>
                </a:solidFill>
              </a:rPr>
              <a:t>El protocolo ("https")</a:t>
            </a:r>
            <a:endParaRPr sz="1000">
              <a:solidFill>
                <a:srgbClr val="375FA9"/>
              </a:solidFill>
            </a:endParaRPr>
          </a:p>
          <a:p>
            <a:pPr indent="-171450" lvl="1" marL="787400" rtl="0" algn="just">
              <a:lnSpc>
                <a:spcPct val="115000"/>
              </a:lnSpc>
              <a:spcBef>
                <a:spcPts val="600"/>
              </a:spcBef>
              <a:spcAft>
                <a:spcPts val="0"/>
              </a:spcAft>
              <a:buClr>
                <a:srgbClr val="233A44"/>
              </a:buClr>
              <a:buSzPts val="1100"/>
              <a:buFont typeface="Calibri"/>
              <a:buChar char="○"/>
            </a:pPr>
            <a:r>
              <a:rPr lang="es" sz="1000">
                <a:solidFill>
                  <a:srgbClr val="375FA9"/>
                </a:solidFill>
              </a:rPr>
              <a:t>El nombre del servidor ("www.uninorte.edu.co")</a:t>
            </a:r>
            <a:endParaRPr sz="1000">
              <a:solidFill>
                <a:srgbClr val="375FA9"/>
              </a:solidFill>
            </a:endParaRPr>
          </a:p>
          <a:p>
            <a:pPr indent="-171450" lvl="1" marL="787400" rtl="0" algn="just">
              <a:lnSpc>
                <a:spcPct val="115000"/>
              </a:lnSpc>
              <a:spcBef>
                <a:spcPts val="600"/>
              </a:spcBef>
              <a:spcAft>
                <a:spcPts val="0"/>
              </a:spcAft>
              <a:buClr>
                <a:srgbClr val="233A44"/>
              </a:buClr>
              <a:buSzPts val="1100"/>
              <a:buFont typeface="Calibri"/>
              <a:buChar char="○"/>
            </a:pPr>
            <a:r>
              <a:rPr lang="es" sz="1000">
                <a:solidFill>
                  <a:srgbClr val="375FA9"/>
                </a:solidFill>
              </a:rPr>
              <a:t>El camino ("/web/matriculas/horarios")</a:t>
            </a:r>
            <a:endParaRPr sz="1000">
              <a:solidFill>
                <a:srgbClr val="375FA9"/>
              </a:solidFill>
            </a:endParaRPr>
          </a:p>
          <a:p>
            <a:pPr indent="-171450" lvl="0" marL="330200" rtl="0" algn="just">
              <a:lnSpc>
                <a:spcPct val="115000"/>
              </a:lnSpc>
              <a:spcBef>
                <a:spcPts val="600"/>
              </a:spcBef>
              <a:spcAft>
                <a:spcPts val="0"/>
              </a:spcAft>
              <a:buClr>
                <a:srgbClr val="233A44"/>
              </a:buClr>
              <a:buSzPts val="1100"/>
              <a:buFont typeface="Calibri"/>
              <a:buChar char="●"/>
            </a:pPr>
            <a:r>
              <a:rPr lang="es" sz="1200">
                <a:solidFill>
                  <a:srgbClr val="375FA9"/>
                </a:solidFill>
              </a:rPr>
              <a:t>El navegador se comunica con servidor de nombres para traducir el nombre del servidor "www.uv.es" en una Dirección IP, que es utilizada para conectarse a la máquina servidora.</a:t>
            </a:r>
            <a:endParaRPr sz="1200">
              <a:solidFill>
                <a:srgbClr val="375FA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18"/>
          <p:cNvSpPr txBox="1"/>
          <p:nvPr/>
        </p:nvSpPr>
        <p:spPr>
          <a:xfrm>
            <a:off x="865543" y="370815"/>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OSI</a:t>
            </a:r>
            <a:endParaRPr sz="2800">
              <a:solidFill>
                <a:srgbClr val="AF7B51"/>
              </a:solidFill>
              <a:latin typeface="Nunito"/>
              <a:ea typeface="Nunito"/>
              <a:cs typeface="Nunito"/>
              <a:sym typeface="Nunito"/>
            </a:endParaRPr>
          </a:p>
        </p:txBody>
      </p:sp>
      <p:sp>
        <p:nvSpPr>
          <p:cNvPr id="162" name="Google Shape;162;p18"/>
          <p:cNvSpPr txBox="1"/>
          <p:nvPr/>
        </p:nvSpPr>
        <p:spPr>
          <a:xfrm>
            <a:off x="865543" y="1635560"/>
            <a:ext cx="7543800" cy="2676600"/>
          </a:xfrm>
          <a:prstGeom prst="rect">
            <a:avLst/>
          </a:prstGeom>
          <a:noFill/>
          <a:ln>
            <a:noFill/>
          </a:ln>
        </p:spPr>
        <p:txBody>
          <a:bodyPr anchorCtr="0" anchor="t" bIns="34275" lIns="0" spcFirstLastPara="1" rIns="0" wrap="square" tIns="34275">
            <a:noAutofit/>
          </a:bodyPr>
          <a:lstStyle/>
          <a:p>
            <a:pPr indent="-285750" lvl="0" marL="444500" rtl="0" algn="just">
              <a:spcBef>
                <a:spcPts val="600"/>
              </a:spcBef>
              <a:spcAft>
                <a:spcPts val="0"/>
              </a:spcAft>
              <a:buClr>
                <a:srgbClr val="233A44"/>
              </a:buClr>
              <a:buSzPts val="1100"/>
              <a:buFont typeface="Calibri"/>
              <a:buChar char="●"/>
            </a:pPr>
            <a:r>
              <a:rPr lang="es" sz="1500">
                <a:solidFill>
                  <a:srgbClr val="375FA9"/>
                </a:solidFill>
              </a:rPr>
              <a:t>Open Systems Interconnection</a:t>
            </a:r>
            <a:endParaRPr sz="1500">
              <a:solidFill>
                <a:srgbClr val="375FA9"/>
              </a:solidFill>
            </a:endParaRPr>
          </a:p>
          <a:p>
            <a:pPr indent="-285750" lvl="0" marL="444500" rtl="0" algn="just">
              <a:spcBef>
                <a:spcPts val="600"/>
              </a:spcBef>
              <a:spcAft>
                <a:spcPts val="0"/>
              </a:spcAft>
              <a:buClr>
                <a:srgbClr val="233A44"/>
              </a:buClr>
              <a:buSzPts val="1100"/>
              <a:buFont typeface="Calibri"/>
              <a:buChar char="●"/>
            </a:pPr>
            <a:r>
              <a:rPr lang="es" sz="1500">
                <a:solidFill>
                  <a:srgbClr val="375FA9"/>
                </a:solidFill>
              </a:rPr>
              <a:t>Se define como una arquitectura necesaria para establecer comunicación entre computadoras.</a:t>
            </a:r>
            <a:endParaRPr sz="1300">
              <a:solidFill>
                <a:srgbClr val="233A44"/>
              </a:solidFill>
              <a:latin typeface="Calibri"/>
              <a:ea typeface="Calibri"/>
              <a:cs typeface="Calibri"/>
              <a:sym typeface="Calibri"/>
            </a:endParaRPr>
          </a:p>
          <a:p>
            <a:pPr indent="-285750" lvl="0" marL="444500" rtl="0" algn="just">
              <a:spcBef>
                <a:spcPts val="600"/>
              </a:spcBef>
              <a:spcAft>
                <a:spcPts val="0"/>
              </a:spcAft>
              <a:buClr>
                <a:srgbClr val="233A44"/>
              </a:buClr>
              <a:buSzPts val="1100"/>
              <a:buFont typeface="Calibri"/>
              <a:buChar char="●"/>
            </a:pPr>
            <a:r>
              <a:rPr lang="es" sz="1500">
                <a:solidFill>
                  <a:srgbClr val="375FA9"/>
                </a:solidFill>
              </a:rPr>
              <a:t>Además OSI es un modelo de referencia que define cómo se debe transmitir un mensaje entre nodos en una red de datos.</a:t>
            </a:r>
            <a:endParaRPr sz="1500">
              <a:solidFill>
                <a:srgbClr val="375FA9"/>
              </a:solidFill>
            </a:endParaRPr>
          </a:p>
          <a:p>
            <a:pPr indent="-285750" lvl="0" marL="444500" rtl="0" algn="just">
              <a:spcBef>
                <a:spcPts val="600"/>
              </a:spcBef>
              <a:spcAft>
                <a:spcPts val="0"/>
              </a:spcAft>
              <a:buClr>
                <a:srgbClr val="233A44"/>
              </a:buClr>
              <a:buSzPts val="1100"/>
              <a:buFont typeface="Calibri"/>
              <a:buChar char="●"/>
            </a:pPr>
            <a:r>
              <a:rPr lang="es" sz="1500">
                <a:solidFill>
                  <a:srgbClr val="375FA9"/>
                </a:solidFill>
              </a:rPr>
              <a:t>El modelo OSI cuenta con 7 capas de funciones.</a:t>
            </a:r>
            <a:endParaRPr sz="1300">
              <a:solidFill>
                <a:srgbClr val="233A44"/>
              </a:solidFill>
              <a:latin typeface="Calibri"/>
              <a:ea typeface="Calibri"/>
              <a:cs typeface="Calibri"/>
              <a:sym typeface="Calibri"/>
            </a:endParaRPr>
          </a:p>
          <a:p>
            <a:pPr indent="-285750" lvl="0" marL="444500" rtl="0" algn="just">
              <a:spcBef>
                <a:spcPts val="600"/>
              </a:spcBef>
              <a:spcAft>
                <a:spcPts val="0"/>
              </a:spcAft>
              <a:buClr>
                <a:srgbClr val="233A44"/>
              </a:buClr>
              <a:buSzPts val="1100"/>
              <a:buFont typeface="Calibri"/>
              <a:buChar char="●"/>
            </a:pPr>
            <a:r>
              <a:rPr lang="es" sz="1500">
                <a:solidFill>
                  <a:srgbClr val="375FA9"/>
                </a:solidFill>
              </a:rPr>
              <a:t>El objetivo del modelo OSI es que el proceso de comunicación entre dos usuarios en una red de telecomunicaciones puede dividirse en capas.</a:t>
            </a:r>
            <a:endParaRPr sz="1500">
              <a:solidFill>
                <a:srgbClr val="375FA9"/>
              </a:solidFill>
            </a:endParaRPr>
          </a:p>
          <a:p>
            <a:pPr indent="0" lvl="1" marL="615950" rtl="0" algn="just">
              <a:lnSpc>
                <a:spcPct val="115000"/>
              </a:lnSpc>
              <a:spcBef>
                <a:spcPts val="1600"/>
              </a:spcBef>
              <a:spcAft>
                <a:spcPts val="0"/>
              </a:spcAft>
              <a:buNone/>
            </a:pPr>
            <a:r>
              <a:t/>
            </a:r>
            <a:endParaRPr sz="1500">
              <a:solidFill>
                <a:srgbClr val="375FA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36" name="Shape 436"/>
        <p:cNvGrpSpPr/>
        <p:nvPr/>
      </p:nvGrpSpPr>
      <p:grpSpPr>
        <a:xfrm>
          <a:off x="0" y="0"/>
          <a:ext cx="0" cy="0"/>
          <a:chOff x="0" y="0"/>
          <a:chExt cx="0" cy="0"/>
        </a:xfrm>
      </p:grpSpPr>
      <p:sp>
        <p:nvSpPr>
          <p:cNvPr id="437" name="Google Shape;437;p54"/>
          <p:cNvSpPr txBox="1"/>
          <p:nvPr>
            <p:ph type="title"/>
          </p:nvPr>
        </p:nvSpPr>
        <p:spPr>
          <a:xfrm>
            <a:off x="1724025" y="1363565"/>
            <a:ext cx="8325000" cy="515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None/>
            </a:pPr>
            <a:r>
              <a:rPr b="1" lang="es">
                <a:solidFill>
                  <a:srgbClr val="E72E5F"/>
                </a:solidFill>
                <a:latin typeface="Arial"/>
                <a:ea typeface="Arial"/>
                <a:cs typeface="Arial"/>
                <a:sym typeface="Arial"/>
              </a:rPr>
              <a:t>Seguimiento</a:t>
            </a:r>
            <a:r>
              <a:rPr b="1" lang="es">
                <a:solidFill>
                  <a:srgbClr val="375FA9"/>
                </a:solidFill>
                <a:latin typeface="Arial"/>
                <a:ea typeface="Arial"/>
                <a:cs typeface="Arial"/>
                <a:sym typeface="Arial"/>
              </a:rPr>
              <a:t> Habilidades </a:t>
            </a:r>
            <a:br>
              <a:rPr b="1" lang="es">
                <a:solidFill>
                  <a:srgbClr val="375FA9"/>
                </a:solidFill>
                <a:latin typeface="Arial"/>
                <a:ea typeface="Arial"/>
                <a:cs typeface="Arial"/>
                <a:sym typeface="Arial"/>
              </a:rPr>
            </a:br>
            <a:r>
              <a:rPr b="1" lang="es">
                <a:solidFill>
                  <a:srgbClr val="375FA9"/>
                </a:solidFill>
                <a:latin typeface="Arial"/>
                <a:ea typeface="Arial"/>
                <a:cs typeface="Arial"/>
                <a:sym typeface="Arial"/>
              </a:rPr>
              <a:t>Digitales en Programación</a:t>
            </a:r>
            <a:endParaRPr>
              <a:latin typeface="Arial"/>
              <a:ea typeface="Arial"/>
              <a:cs typeface="Arial"/>
              <a:sym typeface="Arial"/>
            </a:endParaRPr>
          </a:p>
        </p:txBody>
      </p:sp>
      <p:pic>
        <p:nvPicPr>
          <p:cNvPr id="438" name="Google Shape;438;p54"/>
          <p:cNvPicPr preferRelativeResize="0"/>
          <p:nvPr/>
        </p:nvPicPr>
        <p:blipFill rotWithShape="1">
          <a:blip r:embed="rId4">
            <a:alphaModFix/>
          </a:blip>
          <a:srcRect b="36534" l="12040" r="15944" t="22894"/>
          <a:stretch/>
        </p:blipFill>
        <p:spPr>
          <a:xfrm>
            <a:off x="1783550" y="2009660"/>
            <a:ext cx="4487918" cy="1421562"/>
          </a:xfrm>
          <a:prstGeom prst="rect">
            <a:avLst/>
          </a:prstGeom>
          <a:noFill/>
          <a:ln>
            <a:noFill/>
          </a:ln>
        </p:spPr>
      </p:pic>
      <p:sp>
        <p:nvSpPr>
          <p:cNvPr id="439" name="Google Shape;439;p54"/>
          <p:cNvSpPr txBox="1"/>
          <p:nvPr/>
        </p:nvSpPr>
        <p:spPr>
          <a:xfrm>
            <a:off x="2650200" y="3936531"/>
            <a:ext cx="8325000" cy="515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3F3F3F"/>
              </a:buClr>
              <a:buSzPts val="3600"/>
              <a:buFont typeface="Nunito"/>
              <a:buNone/>
            </a:pPr>
            <a:r>
              <a:rPr b="1" i="0" lang="es" sz="1500" u="sng" cap="none" strike="noStrike">
                <a:solidFill>
                  <a:srgbClr val="E63464"/>
                </a:solidFill>
                <a:latin typeface="Arial"/>
                <a:ea typeface="Arial"/>
                <a:cs typeface="Arial"/>
                <a:sym typeface="Arial"/>
                <a:hlinkClick r:id="rId5">
                  <a:extLst>
                    <a:ext uri="{A12FA001-AC4F-418D-AE19-62706E023703}">
                      <ahyp:hlinkClr val="tx"/>
                    </a:ext>
                  </a:extLst>
                </a:hlinkClick>
              </a:rPr>
              <a:t>https://www.questionpro.com/t/ALw8TZlxOJ</a:t>
            </a:r>
            <a:endParaRPr b="0" i="0" sz="1500" u="sng" cap="none" strike="noStrike">
              <a:solidFill>
                <a:srgbClr val="E63464"/>
              </a:solidFill>
              <a:latin typeface="Arial"/>
              <a:ea typeface="Arial"/>
              <a:cs typeface="Arial"/>
              <a:sym typeface="Arial"/>
            </a:endParaRPr>
          </a:p>
        </p:txBody>
      </p:sp>
      <p:sp>
        <p:nvSpPr>
          <p:cNvPr id="440" name="Google Shape;440;p54"/>
          <p:cNvSpPr txBox="1"/>
          <p:nvPr/>
        </p:nvSpPr>
        <p:spPr>
          <a:xfrm>
            <a:off x="1783550" y="3531462"/>
            <a:ext cx="4373100" cy="5724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3F3F3F"/>
              </a:buClr>
              <a:buSzPts val="3600"/>
              <a:buFont typeface="Nunito"/>
              <a:buNone/>
            </a:pPr>
            <a:r>
              <a:rPr b="1" i="0" lang="es" sz="1400" u="none" cap="none" strike="noStrike">
                <a:solidFill>
                  <a:srgbClr val="375FA9"/>
                </a:solidFill>
                <a:latin typeface="Arial"/>
                <a:ea typeface="Arial"/>
                <a:cs typeface="Arial"/>
                <a:sym typeface="Arial"/>
              </a:rPr>
              <a:t>Completa la siguiente encuesta para darnos retroalimentación sobre esta semana </a:t>
            </a:r>
            <a:r>
              <a:rPr b="1" i="0" lang="es" sz="1400" u="none" cap="none" strike="noStrike">
                <a:solidFill>
                  <a:srgbClr val="375FA9"/>
                </a:solidFill>
                <a:latin typeface="Times New Roman"/>
                <a:ea typeface="Times New Roman"/>
                <a:cs typeface="Times New Roman"/>
                <a:sym typeface="Times New Roman"/>
              </a:rPr>
              <a:t>▼▼▼</a:t>
            </a:r>
            <a:endParaRPr b="0" i="0" sz="1400" u="none" cap="none" strike="noStrike">
              <a:solidFill>
                <a:srgbClr val="375FA9"/>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55"/>
          <p:cNvPicPr preferRelativeResize="0"/>
          <p:nvPr/>
        </p:nvPicPr>
        <p:blipFill rotWithShape="1">
          <a:blip r:embed="rId3">
            <a:alphaModFix/>
          </a:blip>
          <a:srcRect b="0" l="0" r="0" t="0"/>
          <a:stretch/>
        </p:blipFill>
        <p:spPr>
          <a:xfrm>
            <a:off x="2475" y="0"/>
            <a:ext cx="9139049" cy="51435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19"/>
          <p:cNvSpPr txBox="1"/>
          <p:nvPr/>
        </p:nvSpPr>
        <p:spPr>
          <a:xfrm>
            <a:off x="822960" y="383727"/>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b="1" sz="3200">
              <a:solidFill>
                <a:srgbClr val="E73263"/>
              </a:solidFill>
            </a:endParaRPr>
          </a:p>
        </p:txBody>
      </p:sp>
      <p:sp>
        <p:nvSpPr>
          <p:cNvPr id="168" name="Google Shape;168;p19"/>
          <p:cNvSpPr txBox="1"/>
          <p:nvPr/>
        </p:nvSpPr>
        <p:spPr>
          <a:xfrm>
            <a:off x="822960" y="1612900"/>
            <a:ext cx="7543800" cy="24396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600"/>
              </a:spcBef>
              <a:spcAft>
                <a:spcPts val="0"/>
              </a:spcAft>
              <a:buClr>
                <a:srgbClr val="233A44"/>
              </a:buClr>
              <a:buSzPts val="1100"/>
              <a:buFont typeface="Calibri"/>
              <a:buChar char="●"/>
            </a:pPr>
            <a:r>
              <a:rPr lang="es" sz="1500">
                <a:solidFill>
                  <a:srgbClr val="375FA9"/>
                </a:solidFill>
              </a:rPr>
              <a:t>Es un conjunto de protocolos que permite que los computadores se comuniquen entre sí. </a:t>
            </a:r>
            <a:endParaRPr sz="1500">
              <a:solidFill>
                <a:srgbClr val="375FA9"/>
              </a:solidFill>
            </a:endParaRPr>
          </a:p>
          <a:p>
            <a:pPr indent="-285750" lvl="0" marL="444500" rtl="0" algn="just">
              <a:spcBef>
                <a:spcPts val="600"/>
              </a:spcBef>
              <a:spcAft>
                <a:spcPts val="0"/>
              </a:spcAft>
              <a:buClr>
                <a:srgbClr val="233A44"/>
              </a:buClr>
              <a:buSzPts val="1100"/>
              <a:buFont typeface="Calibri"/>
              <a:buChar char="●"/>
            </a:pPr>
            <a:r>
              <a:rPr lang="es" sz="1500">
                <a:solidFill>
                  <a:srgbClr val="375FA9"/>
                </a:solidFill>
              </a:rPr>
              <a:t>El nombre se deriva de dos de los protocolos que lo conforman:</a:t>
            </a:r>
            <a:endParaRPr sz="1300">
              <a:solidFill>
                <a:srgbClr val="233A44"/>
              </a:solidFill>
              <a:latin typeface="Calibri"/>
              <a:ea typeface="Calibri"/>
              <a:cs typeface="Calibri"/>
              <a:sym typeface="Calibri"/>
            </a:endParaRPr>
          </a:p>
          <a:p>
            <a:pPr indent="-285750" lvl="1" marL="901700" rtl="0" algn="just">
              <a:lnSpc>
                <a:spcPct val="115000"/>
              </a:lnSpc>
              <a:spcBef>
                <a:spcPts val="600"/>
              </a:spcBef>
              <a:spcAft>
                <a:spcPts val="0"/>
              </a:spcAft>
              <a:buClr>
                <a:srgbClr val="233A44"/>
              </a:buClr>
              <a:buSzPts val="1100"/>
              <a:buFont typeface="Calibri"/>
              <a:buChar char="○"/>
            </a:pPr>
            <a:r>
              <a:rPr lang="es" sz="1500">
                <a:solidFill>
                  <a:srgbClr val="375FA9"/>
                </a:solidFill>
              </a:rPr>
              <a:t>Transmission Control Protocol (TCP)</a:t>
            </a:r>
            <a:endParaRPr sz="1100">
              <a:solidFill>
                <a:srgbClr val="233A44"/>
              </a:solidFill>
              <a:latin typeface="Calibri"/>
              <a:ea typeface="Calibri"/>
              <a:cs typeface="Calibri"/>
              <a:sym typeface="Calibri"/>
            </a:endParaRPr>
          </a:p>
          <a:p>
            <a:pPr indent="-285750" lvl="1" marL="901700" rtl="0" algn="just">
              <a:lnSpc>
                <a:spcPct val="115000"/>
              </a:lnSpc>
              <a:spcBef>
                <a:spcPts val="600"/>
              </a:spcBef>
              <a:spcAft>
                <a:spcPts val="0"/>
              </a:spcAft>
              <a:buClr>
                <a:srgbClr val="233A44"/>
              </a:buClr>
              <a:buSzPts val="1100"/>
              <a:buFont typeface="Calibri"/>
              <a:buChar char="○"/>
            </a:pPr>
            <a:r>
              <a:rPr lang="es" sz="1500">
                <a:solidFill>
                  <a:srgbClr val="375FA9"/>
                </a:solidFill>
              </a:rPr>
              <a:t>Internet Protocol (IP)</a:t>
            </a:r>
            <a:endParaRPr sz="1100">
              <a:solidFill>
                <a:srgbClr val="233A44"/>
              </a:solidFill>
              <a:latin typeface="Calibri"/>
              <a:ea typeface="Calibri"/>
              <a:cs typeface="Calibri"/>
              <a:sym typeface="Calibri"/>
            </a:endParaRPr>
          </a:p>
          <a:p>
            <a:pPr indent="-285750" lvl="0" marL="444500" rtl="0" algn="just">
              <a:lnSpc>
                <a:spcPct val="115000"/>
              </a:lnSpc>
              <a:spcBef>
                <a:spcPts val="600"/>
              </a:spcBef>
              <a:spcAft>
                <a:spcPts val="0"/>
              </a:spcAft>
              <a:buClr>
                <a:srgbClr val="233A44"/>
              </a:buClr>
              <a:buSzPts val="1100"/>
              <a:buFont typeface="Calibri"/>
              <a:buChar char="●"/>
            </a:pPr>
            <a:r>
              <a:rPr lang="es" sz="1500">
                <a:solidFill>
                  <a:srgbClr val="375FA9"/>
                </a:solidFill>
              </a:rPr>
              <a:t>TCP/IP son los protocolos fundamentales de Internet.</a:t>
            </a:r>
            <a:endParaRPr sz="1500">
              <a:solidFill>
                <a:srgbClr val="375FA9"/>
              </a:solidFill>
            </a:endParaRPr>
          </a:p>
          <a:p>
            <a:pPr indent="0" lvl="0" marL="158750" rtl="0" algn="just">
              <a:lnSpc>
                <a:spcPct val="115000"/>
              </a:lnSpc>
              <a:spcBef>
                <a:spcPts val="600"/>
              </a:spcBef>
              <a:spcAft>
                <a:spcPts val="0"/>
              </a:spcAft>
              <a:buNone/>
            </a:pPr>
            <a:r>
              <a:t/>
            </a:r>
            <a:endParaRPr sz="1700">
              <a:solidFill>
                <a:srgbClr val="375FA9"/>
              </a:solidFill>
            </a:endParaRPr>
          </a:p>
        </p:txBody>
      </p:sp>
      <p:sp>
        <p:nvSpPr>
          <p:cNvPr id="169" name="Google Shape;169;p1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 </a:t>
            </a:r>
            <a:endParaRPr/>
          </a:p>
        </p:txBody>
      </p:sp>
      <p:sp>
        <p:nvSpPr>
          <p:cNvPr id="170" name="Google Shape;170;p19"/>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20"/>
          <p:cNvSpPr txBox="1"/>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1050">
                <a:solidFill>
                  <a:srgbClr val="FFFFFF"/>
                </a:solidFill>
                <a:latin typeface="Times New Roman"/>
                <a:ea typeface="Times New Roman"/>
                <a:cs typeface="Times New Roman"/>
                <a:sym typeface="Times New Roman"/>
              </a:rPr>
              <a:t>2-</a:t>
            </a:r>
            <a:fld id="{00000000-1234-1234-1234-123412341234}" type="slidenum">
              <a:rPr lang="es" sz="1050">
                <a:solidFill>
                  <a:srgbClr val="FFFFFF"/>
                </a:solidFill>
                <a:latin typeface="Times New Roman"/>
                <a:ea typeface="Times New Roman"/>
                <a:cs typeface="Times New Roman"/>
                <a:sym typeface="Times New Roman"/>
              </a:rPr>
              <a:t>‹#›</a:t>
            </a:fld>
            <a:endParaRPr sz="1050">
              <a:solidFill>
                <a:srgbClr val="FFFFFF"/>
              </a:solidFill>
              <a:latin typeface="Times New Roman"/>
              <a:ea typeface="Times New Roman"/>
              <a:cs typeface="Times New Roman"/>
              <a:sym typeface="Times New Roman"/>
            </a:endParaRPr>
          </a:p>
        </p:txBody>
      </p:sp>
      <p:sp>
        <p:nvSpPr>
          <p:cNvPr id="176" name="Google Shape;176;p20"/>
          <p:cNvSpPr txBox="1"/>
          <p:nvPr/>
        </p:nvSpPr>
        <p:spPr>
          <a:xfrm>
            <a:off x="923277" y="509779"/>
            <a:ext cx="7505700" cy="954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Arquitectura de TCP/IP</a:t>
            </a:r>
            <a:endParaRPr b="1" sz="3200">
              <a:solidFill>
                <a:srgbClr val="E73263"/>
              </a:solidFill>
            </a:endParaRPr>
          </a:p>
        </p:txBody>
      </p:sp>
      <p:grpSp>
        <p:nvGrpSpPr>
          <p:cNvPr id="177" name="Google Shape;177;p20"/>
          <p:cNvGrpSpPr/>
          <p:nvPr/>
        </p:nvGrpSpPr>
        <p:grpSpPr>
          <a:xfrm>
            <a:off x="986231" y="1849584"/>
            <a:ext cx="1524210" cy="2071688"/>
            <a:chOff x="528" y="2016"/>
            <a:chExt cx="1200" cy="1740"/>
          </a:xfrm>
        </p:grpSpPr>
        <p:sp>
          <p:nvSpPr>
            <p:cNvPr id="178" name="Google Shape;178;p20"/>
            <p:cNvSpPr/>
            <p:nvPr/>
          </p:nvSpPr>
          <p:spPr>
            <a:xfrm>
              <a:off x="528" y="2016"/>
              <a:ext cx="1200" cy="300"/>
            </a:xfrm>
            <a:prstGeom prst="rect">
              <a:avLst/>
            </a:prstGeom>
            <a:gradFill>
              <a:gsLst>
                <a:gs pos="0">
                  <a:srgbClr val="765E47"/>
                </a:gs>
                <a:gs pos="50000">
                  <a:srgbClr val="FFCC99"/>
                </a:gs>
                <a:gs pos="100000">
                  <a:srgbClr val="765E47"/>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Aplicación</a:t>
              </a:r>
              <a:endParaRPr/>
            </a:p>
          </p:txBody>
        </p:sp>
        <p:sp>
          <p:nvSpPr>
            <p:cNvPr id="179" name="Google Shape;179;p20"/>
            <p:cNvSpPr/>
            <p:nvPr/>
          </p:nvSpPr>
          <p:spPr>
            <a:xfrm>
              <a:off x="528" y="2256"/>
              <a:ext cx="1200" cy="300"/>
            </a:xfrm>
            <a:prstGeom prst="rect">
              <a:avLst/>
            </a:prstGeom>
            <a:gradFill>
              <a:gsLst>
                <a:gs pos="0">
                  <a:srgbClr val="475E00"/>
                </a:gs>
                <a:gs pos="50000">
                  <a:srgbClr val="99CC00"/>
                </a:gs>
                <a:gs pos="100000">
                  <a:srgbClr val="475E00"/>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Presentación</a:t>
              </a:r>
              <a:endParaRPr/>
            </a:p>
          </p:txBody>
        </p:sp>
        <p:sp>
          <p:nvSpPr>
            <p:cNvPr id="180" name="Google Shape;180;p20"/>
            <p:cNvSpPr/>
            <p:nvPr/>
          </p:nvSpPr>
          <p:spPr>
            <a:xfrm>
              <a:off x="528" y="2496"/>
              <a:ext cx="1200" cy="300"/>
            </a:xfrm>
            <a:prstGeom prst="rect">
              <a:avLst/>
            </a:prstGeom>
            <a:gradFill>
              <a:gsLst>
                <a:gs pos="0">
                  <a:srgbClr val="007676"/>
                </a:gs>
                <a:gs pos="50000">
                  <a:srgbClr val="00FFFF"/>
                </a:gs>
                <a:gs pos="100000">
                  <a:srgbClr val="007676"/>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Sesión</a:t>
              </a:r>
              <a:endParaRPr/>
            </a:p>
          </p:txBody>
        </p:sp>
        <p:sp>
          <p:nvSpPr>
            <p:cNvPr id="181" name="Google Shape;181;p20"/>
            <p:cNvSpPr/>
            <p:nvPr/>
          </p:nvSpPr>
          <p:spPr>
            <a:xfrm>
              <a:off x="528" y="2736"/>
              <a:ext cx="1200" cy="300"/>
            </a:xfrm>
            <a:prstGeom prst="rect">
              <a:avLst/>
            </a:prstGeom>
            <a:gradFill>
              <a:gsLst>
                <a:gs pos="0">
                  <a:srgbClr val="18472F"/>
                </a:gs>
                <a:gs pos="50000">
                  <a:srgbClr val="339966"/>
                </a:gs>
                <a:gs pos="100000">
                  <a:srgbClr val="18472F"/>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Transporte</a:t>
              </a:r>
              <a:endParaRPr/>
            </a:p>
          </p:txBody>
        </p:sp>
        <p:sp>
          <p:nvSpPr>
            <p:cNvPr id="182" name="Google Shape;182;p20"/>
            <p:cNvSpPr/>
            <p:nvPr/>
          </p:nvSpPr>
          <p:spPr>
            <a:xfrm>
              <a:off x="528" y="2976"/>
              <a:ext cx="1200" cy="300"/>
            </a:xfrm>
            <a:prstGeom prst="rect">
              <a:avLst/>
            </a:prstGeom>
            <a:gradFill>
              <a:gsLst>
                <a:gs pos="0">
                  <a:srgbClr val="005E76"/>
                </a:gs>
                <a:gs pos="50000">
                  <a:srgbClr val="00CCFF"/>
                </a:gs>
                <a:gs pos="100000">
                  <a:srgbClr val="005E76"/>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Red</a:t>
              </a:r>
              <a:endParaRPr/>
            </a:p>
          </p:txBody>
        </p:sp>
        <p:sp>
          <p:nvSpPr>
            <p:cNvPr id="183" name="Google Shape;183;p20"/>
            <p:cNvSpPr/>
            <p:nvPr/>
          </p:nvSpPr>
          <p:spPr>
            <a:xfrm>
              <a:off x="528" y="3216"/>
              <a:ext cx="1200" cy="300"/>
            </a:xfrm>
            <a:prstGeom prst="rect">
              <a:avLst/>
            </a:prstGeom>
            <a:gradFill>
              <a:gsLst>
                <a:gs pos="0">
                  <a:srgbClr val="764700"/>
                </a:gs>
                <a:gs pos="50000">
                  <a:srgbClr val="FF9900"/>
                </a:gs>
                <a:gs pos="100000">
                  <a:srgbClr val="764700"/>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Enlace</a:t>
              </a:r>
              <a:endParaRPr/>
            </a:p>
          </p:txBody>
        </p:sp>
        <p:sp>
          <p:nvSpPr>
            <p:cNvPr id="184" name="Google Shape;184;p20"/>
            <p:cNvSpPr/>
            <p:nvPr/>
          </p:nvSpPr>
          <p:spPr>
            <a:xfrm>
              <a:off x="528" y="3456"/>
              <a:ext cx="1200" cy="300"/>
            </a:xfrm>
            <a:prstGeom prst="rect">
              <a:avLst/>
            </a:prstGeom>
            <a:gradFill>
              <a:gsLst>
                <a:gs pos="0">
                  <a:srgbClr val="47182F"/>
                </a:gs>
                <a:gs pos="50000">
                  <a:srgbClr val="993366"/>
                </a:gs>
                <a:gs pos="100000">
                  <a:srgbClr val="47182F"/>
                </a:gs>
              </a:gsLst>
              <a:lin ang="5400012" scaled="0"/>
            </a:gra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Física</a:t>
              </a:r>
              <a:endParaRPr/>
            </a:p>
          </p:txBody>
        </p:sp>
      </p:grpSp>
      <p:sp>
        <p:nvSpPr>
          <p:cNvPr id="185" name="Google Shape;185;p20"/>
          <p:cNvSpPr/>
          <p:nvPr/>
        </p:nvSpPr>
        <p:spPr>
          <a:xfrm>
            <a:off x="2414980" y="1849584"/>
            <a:ext cx="5451000" cy="857400"/>
          </a:xfrm>
          <a:prstGeom prst="rect">
            <a:avLst/>
          </a:prstGeom>
          <a:solidFill>
            <a:schemeClr val="accent6"/>
          </a:solidFill>
          <a:ln cap="flat" cmpd="sng" w="25400">
            <a:solidFill>
              <a:srgbClr val="102D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Aplicaciones y procesos que usa la red</a:t>
            </a:r>
            <a:endParaRPr/>
          </a:p>
        </p:txBody>
      </p:sp>
      <p:sp>
        <p:nvSpPr>
          <p:cNvPr id="186" name="Google Shape;186;p20"/>
          <p:cNvSpPr/>
          <p:nvPr/>
        </p:nvSpPr>
        <p:spPr>
          <a:xfrm>
            <a:off x="2414981" y="2706834"/>
            <a:ext cx="5451000" cy="285900"/>
          </a:xfrm>
          <a:prstGeom prst="rect">
            <a:avLst/>
          </a:prstGeom>
          <a:solidFill>
            <a:schemeClr val="accent2"/>
          </a:solidFill>
          <a:ln cap="flat" cmpd="sng" w="25400">
            <a:solidFill>
              <a:srgbClr val="9E3E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Servicios de entrega de datos entre nodos</a:t>
            </a:r>
            <a:endParaRPr/>
          </a:p>
        </p:txBody>
      </p:sp>
      <p:sp>
        <p:nvSpPr>
          <p:cNvPr id="187" name="Google Shape;187;p20"/>
          <p:cNvSpPr/>
          <p:nvPr/>
        </p:nvSpPr>
        <p:spPr>
          <a:xfrm>
            <a:off x="2414982" y="2992584"/>
            <a:ext cx="5451000" cy="285900"/>
          </a:xfrm>
          <a:prstGeom prst="rect">
            <a:avLst/>
          </a:prstGeom>
          <a:solidFill>
            <a:schemeClr val="accent5"/>
          </a:solidFill>
          <a:ln cap="flat" cmpd="sng" w="25400">
            <a:solidFill>
              <a:srgbClr val="2C326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Define el datagrama y maneja el enrutamiento</a:t>
            </a:r>
            <a:endParaRPr/>
          </a:p>
        </p:txBody>
      </p:sp>
      <p:sp>
        <p:nvSpPr>
          <p:cNvPr id="188" name="Google Shape;188;p20"/>
          <p:cNvSpPr/>
          <p:nvPr/>
        </p:nvSpPr>
        <p:spPr>
          <a:xfrm>
            <a:off x="2414975" y="3278323"/>
            <a:ext cx="5451000" cy="714300"/>
          </a:xfrm>
          <a:prstGeom prst="rect">
            <a:avLst/>
          </a:prstGeom>
          <a:gradFill>
            <a:gsLst>
              <a:gs pos="0">
                <a:srgbClr val="2F3AA1"/>
              </a:gs>
              <a:gs pos="100000">
                <a:srgbClr val="A5A8EB"/>
              </a:gs>
            </a:gsLst>
            <a:lin ang="16200038" scaled="0"/>
          </a:gradFill>
          <a:ln cap="flat" cmpd="sng" w="9525">
            <a:solidFill>
              <a:srgbClr val="384192"/>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Procesos para acceder el medio físico</a:t>
            </a:r>
            <a:endParaRPr/>
          </a:p>
        </p:txBody>
      </p:sp>
      <p:grpSp>
        <p:nvGrpSpPr>
          <p:cNvPr id="189" name="Google Shape;189;p20"/>
          <p:cNvGrpSpPr/>
          <p:nvPr/>
        </p:nvGrpSpPr>
        <p:grpSpPr>
          <a:xfrm>
            <a:off x="962349" y="1849575"/>
            <a:ext cx="1524302" cy="2143075"/>
            <a:chOff x="2024" y="1728"/>
            <a:chExt cx="1200" cy="1800"/>
          </a:xfrm>
        </p:grpSpPr>
        <p:sp>
          <p:nvSpPr>
            <p:cNvPr id="190" name="Google Shape;190;p20"/>
            <p:cNvSpPr/>
            <p:nvPr/>
          </p:nvSpPr>
          <p:spPr>
            <a:xfrm>
              <a:off x="2025" y="1728"/>
              <a:ext cx="1200" cy="900"/>
            </a:xfrm>
            <a:prstGeom prst="rect">
              <a:avLst/>
            </a:prstGeom>
            <a:solidFill>
              <a:schemeClr val="accent6"/>
            </a:solidFill>
            <a:ln cap="flat" cmpd="sng" w="25400">
              <a:solidFill>
                <a:srgbClr val="102D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Aplicación</a:t>
              </a:r>
              <a:endParaRPr sz="1500">
                <a:solidFill>
                  <a:schemeClr val="dk1"/>
                </a:solidFill>
              </a:endParaRPr>
            </a:p>
            <a:p>
              <a:pPr indent="0" lvl="0" marL="0" marR="0" rtl="0" algn="l">
                <a:lnSpc>
                  <a:spcPct val="100000"/>
                </a:lnSpc>
                <a:spcBef>
                  <a:spcPts val="0"/>
                </a:spcBef>
                <a:spcAft>
                  <a:spcPts val="0"/>
                </a:spcAft>
                <a:buNone/>
              </a:pPr>
              <a:r>
                <a:t/>
              </a:r>
              <a:endParaRPr sz="1500">
                <a:solidFill>
                  <a:schemeClr val="dk1"/>
                </a:solidFill>
              </a:endParaRPr>
            </a:p>
          </p:txBody>
        </p:sp>
        <p:sp>
          <p:nvSpPr>
            <p:cNvPr id="191" name="Google Shape;191;p20"/>
            <p:cNvSpPr/>
            <p:nvPr/>
          </p:nvSpPr>
          <p:spPr>
            <a:xfrm>
              <a:off x="2025" y="2448"/>
              <a:ext cx="1200" cy="300"/>
            </a:xfrm>
            <a:prstGeom prst="rect">
              <a:avLst/>
            </a:prstGeom>
            <a:solidFill>
              <a:schemeClr val="accent2"/>
            </a:solidFill>
            <a:ln cap="flat" cmpd="sng" w="25400">
              <a:solidFill>
                <a:srgbClr val="9E3E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Transporte</a:t>
              </a:r>
              <a:endParaRPr/>
            </a:p>
          </p:txBody>
        </p:sp>
        <p:sp>
          <p:nvSpPr>
            <p:cNvPr id="192" name="Google Shape;192;p20"/>
            <p:cNvSpPr/>
            <p:nvPr/>
          </p:nvSpPr>
          <p:spPr>
            <a:xfrm>
              <a:off x="2025" y="2688"/>
              <a:ext cx="1200" cy="300"/>
            </a:xfrm>
            <a:prstGeom prst="rect">
              <a:avLst/>
            </a:prstGeom>
            <a:solidFill>
              <a:schemeClr val="accent5"/>
            </a:solidFill>
            <a:ln cap="flat" cmpd="sng" w="25400">
              <a:solidFill>
                <a:srgbClr val="2C326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Internet</a:t>
              </a:r>
              <a:endParaRPr/>
            </a:p>
          </p:txBody>
        </p:sp>
        <p:sp>
          <p:nvSpPr>
            <p:cNvPr id="193" name="Google Shape;193;p20"/>
            <p:cNvSpPr/>
            <p:nvPr/>
          </p:nvSpPr>
          <p:spPr>
            <a:xfrm>
              <a:off x="2024" y="2928"/>
              <a:ext cx="1200" cy="600"/>
            </a:xfrm>
            <a:prstGeom prst="rect">
              <a:avLst/>
            </a:prstGeom>
            <a:gradFill>
              <a:gsLst>
                <a:gs pos="0">
                  <a:srgbClr val="2F3AA1"/>
                </a:gs>
                <a:gs pos="100000">
                  <a:srgbClr val="A5A8EB"/>
                </a:gs>
              </a:gsLst>
              <a:lin ang="16200038" scaled="0"/>
            </a:gradFill>
            <a:ln cap="flat" cmpd="sng" w="9525">
              <a:solidFill>
                <a:srgbClr val="384192"/>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Acceso de </a:t>
              </a:r>
              <a:endParaRPr/>
            </a:p>
            <a:p>
              <a:pPr indent="0" lvl="0" marL="0" marR="0" rtl="0" algn="l">
                <a:lnSpc>
                  <a:spcPct val="100000"/>
                </a:lnSpc>
                <a:spcBef>
                  <a:spcPts val="0"/>
                </a:spcBef>
                <a:spcAft>
                  <a:spcPts val="0"/>
                </a:spcAft>
                <a:buNone/>
              </a:pPr>
              <a:r>
                <a:rPr b="0" i="0" lang="es" sz="1500" u="none" cap="none" strike="noStrike">
                  <a:solidFill>
                    <a:schemeClr val="dk1"/>
                  </a:solidFill>
                  <a:latin typeface="Arial"/>
                  <a:ea typeface="Arial"/>
                  <a:cs typeface="Arial"/>
                  <a:sym typeface="Arial"/>
                </a:rPr>
                <a:t>Red</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21"/>
          <p:cNvSpPr txBox="1"/>
          <p:nvPr/>
        </p:nvSpPr>
        <p:spPr>
          <a:xfrm>
            <a:off x="851224" y="519469"/>
            <a:ext cx="67080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sz="2800">
              <a:solidFill>
                <a:srgbClr val="AF7B51"/>
              </a:solidFill>
              <a:latin typeface="Nunito"/>
              <a:ea typeface="Nunito"/>
              <a:cs typeface="Nunito"/>
              <a:sym typeface="Nunito"/>
            </a:endParaRPr>
          </a:p>
        </p:txBody>
      </p:sp>
      <p:sp>
        <p:nvSpPr>
          <p:cNvPr id="199" name="Google Shape;199;p21"/>
          <p:cNvSpPr txBox="1"/>
          <p:nvPr/>
        </p:nvSpPr>
        <p:spPr>
          <a:xfrm>
            <a:off x="3406522" y="1366328"/>
            <a:ext cx="5118900" cy="32577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0"/>
              </a:spcBef>
              <a:spcAft>
                <a:spcPts val="0"/>
              </a:spcAft>
              <a:buClr>
                <a:srgbClr val="233A44"/>
              </a:buClr>
              <a:buSzPts val="1100"/>
              <a:buFont typeface="Calibri"/>
              <a:buChar char="●"/>
            </a:pPr>
            <a:r>
              <a:rPr lang="es">
                <a:solidFill>
                  <a:srgbClr val="375FA9"/>
                </a:solidFill>
              </a:rPr>
              <a:t>Capa de Aplicación</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Contiene las funciones de las capas de Aplicación, Presentación y Sesión del Modelo OSI</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Representa los Datos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Encriptación</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Control de Diálogo</a:t>
            </a:r>
            <a:endParaRPr sz="1100">
              <a:solidFill>
                <a:srgbClr val="233A44"/>
              </a:solidFill>
              <a:latin typeface="Calibri"/>
              <a:ea typeface="Calibri"/>
              <a:cs typeface="Calibri"/>
              <a:sym typeface="Calibri"/>
            </a:endParaRPr>
          </a:p>
          <a:p>
            <a:pPr indent="-285750" lvl="0" marL="444500" rtl="0" algn="just">
              <a:lnSpc>
                <a:spcPct val="115000"/>
              </a:lnSpc>
              <a:spcBef>
                <a:spcPts val="0"/>
              </a:spcBef>
              <a:spcAft>
                <a:spcPts val="0"/>
              </a:spcAft>
              <a:buClr>
                <a:srgbClr val="233A44"/>
              </a:buClr>
              <a:buSzPts val="1100"/>
              <a:buFont typeface="Calibri"/>
              <a:buChar char="●"/>
            </a:pPr>
            <a:r>
              <a:rPr lang="es">
                <a:solidFill>
                  <a:srgbClr val="375FA9"/>
                </a:solidFill>
              </a:rPr>
              <a:t>Protocolos</a:t>
            </a:r>
            <a:endParaRPr>
              <a:solidFill>
                <a:srgbClr val="375FA9"/>
              </a:solidFill>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FTP-File Transfer Protocol</a:t>
            </a:r>
            <a:endParaRPr sz="1300">
              <a:solidFill>
                <a:srgbClr val="375FA9"/>
              </a:solidFill>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HTTP-Hypertext Transfer Protocol</a:t>
            </a:r>
            <a:endParaRPr sz="1300">
              <a:solidFill>
                <a:srgbClr val="375FA9"/>
              </a:solidFill>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SMTP-Simple Mail Transfer Protocol</a:t>
            </a:r>
            <a:endParaRPr sz="1300">
              <a:solidFill>
                <a:srgbClr val="375FA9"/>
              </a:solidFill>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DNS-Domain Name Service</a:t>
            </a:r>
            <a:endParaRPr sz="1300">
              <a:solidFill>
                <a:srgbClr val="375FA9"/>
              </a:solidFill>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TFTP-Trivial File Transfer Protocol</a:t>
            </a:r>
            <a:endParaRPr sz="1300">
              <a:solidFill>
                <a:srgbClr val="375FA9"/>
              </a:solidFill>
            </a:endParaRPr>
          </a:p>
          <a:p>
            <a:pPr indent="-215900" lvl="0" marL="444500" rtl="0" algn="just">
              <a:lnSpc>
                <a:spcPct val="115000"/>
              </a:lnSpc>
              <a:spcBef>
                <a:spcPts val="0"/>
              </a:spcBef>
              <a:spcAft>
                <a:spcPts val="0"/>
              </a:spcAft>
              <a:buNone/>
            </a:pPr>
            <a:r>
              <a:t/>
            </a:r>
            <a:endParaRPr>
              <a:solidFill>
                <a:srgbClr val="375FA9"/>
              </a:solidFill>
            </a:endParaRPr>
          </a:p>
        </p:txBody>
      </p:sp>
      <p:pic>
        <p:nvPicPr>
          <p:cNvPr id="200" name="Google Shape;200;p21"/>
          <p:cNvPicPr preferRelativeResize="0"/>
          <p:nvPr/>
        </p:nvPicPr>
        <p:blipFill rotWithShape="1">
          <a:blip r:embed="rId4">
            <a:alphaModFix/>
          </a:blip>
          <a:srcRect b="0" l="0" r="0" t="0"/>
          <a:stretch/>
        </p:blipFill>
        <p:spPr>
          <a:xfrm>
            <a:off x="618581" y="1496214"/>
            <a:ext cx="2808724" cy="304193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22"/>
          <p:cNvSpPr txBox="1"/>
          <p:nvPr/>
        </p:nvSpPr>
        <p:spPr>
          <a:xfrm>
            <a:off x="843432" y="559006"/>
            <a:ext cx="67158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sz="2800">
              <a:solidFill>
                <a:srgbClr val="AF7B51"/>
              </a:solidFill>
              <a:latin typeface="Nunito"/>
              <a:ea typeface="Nunito"/>
              <a:cs typeface="Nunito"/>
              <a:sym typeface="Nunito"/>
            </a:endParaRPr>
          </a:p>
        </p:txBody>
      </p:sp>
      <p:sp>
        <p:nvSpPr>
          <p:cNvPr id="206" name="Google Shape;206;p22"/>
          <p:cNvSpPr txBox="1"/>
          <p:nvPr/>
        </p:nvSpPr>
        <p:spPr>
          <a:xfrm>
            <a:off x="3803000" y="1437038"/>
            <a:ext cx="4255200" cy="32577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0"/>
              </a:spcBef>
              <a:spcAft>
                <a:spcPts val="0"/>
              </a:spcAft>
              <a:buClr>
                <a:srgbClr val="233A44"/>
              </a:buClr>
              <a:buSzPts val="1100"/>
              <a:buFont typeface="Calibri"/>
              <a:buChar char="●"/>
            </a:pPr>
            <a:r>
              <a:rPr lang="es">
                <a:solidFill>
                  <a:srgbClr val="375FA9"/>
                </a:solidFill>
              </a:rPr>
              <a:t>Capa de Transporte</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Responsable de la calidad de servicio (TCP)</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Confiabilidad</a:t>
            </a:r>
            <a:endParaRPr sz="1100">
              <a:solidFill>
                <a:srgbClr val="233A44"/>
              </a:solidFill>
              <a:latin typeface="Calibri"/>
              <a:ea typeface="Calibri"/>
              <a:cs typeface="Calibri"/>
              <a:sym typeface="Calibri"/>
            </a:endParaRPr>
          </a:p>
          <a:p>
            <a:pPr indent="-285750" lvl="2" marL="1358900" rtl="0" algn="just">
              <a:lnSpc>
                <a:spcPct val="115000"/>
              </a:lnSpc>
              <a:spcBef>
                <a:spcPts val="0"/>
              </a:spcBef>
              <a:spcAft>
                <a:spcPts val="0"/>
              </a:spcAft>
              <a:buClr>
                <a:srgbClr val="233A44"/>
              </a:buClr>
              <a:buSzPts val="1100"/>
              <a:buFont typeface="Calibri"/>
              <a:buChar char="■"/>
            </a:pPr>
            <a:r>
              <a:rPr lang="es" sz="1300">
                <a:solidFill>
                  <a:srgbClr val="375FA9"/>
                </a:solidFill>
              </a:rPr>
              <a:t>Recuperación de Fallas</a:t>
            </a:r>
            <a:endParaRPr sz="1100">
              <a:solidFill>
                <a:srgbClr val="233A44"/>
              </a:solidFill>
              <a:latin typeface="Calibri"/>
              <a:ea typeface="Calibri"/>
              <a:cs typeface="Calibri"/>
              <a:sym typeface="Calibri"/>
            </a:endParaRPr>
          </a:p>
          <a:p>
            <a:pPr indent="-285750" lvl="2" marL="1358900" rtl="0" algn="just">
              <a:lnSpc>
                <a:spcPct val="115000"/>
              </a:lnSpc>
              <a:spcBef>
                <a:spcPts val="0"/>
              </a:spcBef>
              <a:spcAft>
                <a:spcPts val="0"/>
              </a:spcAft>
              <a:buClr>
                <a:srgbClr val="233A44"/>
              </a:buClr>
              <a:buSzPts val="1100"/>
              <a:buFont typeface="Calibri"/>
              <a:buChar char="■"/>
            </a:pPr>
            <a:r>
              <a:rPr lang="es" sz="1300">
                <a:solidFill>
                  <a:srgbClr val="375FA9"/>
                </a:solidFill>
              </a:rPr>
              <a:t>Acknowledgment</a:t>
            </a:r>
            <a:endParaRPr sz="1300">
              <a:solidFill>
                <a:srgbClr val="375FA9"/>
              </a:solidFill>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Control de Flujo</a:t>
            </a:r>
            <a:endParaRPr sz="1100">
              <a:solidFill>
                <a:srgbClr val="233A44"/>
              </a:solidFill>
              <a:latin typeface="Calibri"/>
              <a:ea typeface="Calibri"/>
              <a:cs typeface="Calibri"/>
              <a:sym typeface="Calibri"/>
            </a:endParaRPr>
          </a:p>
          <a:p>
            <a:pPr indent="-285750" lvl="2" marL="1358900" rtl="0" algn="just">
              <a:lnSpc>
                <a:spcPct val="115000"/>
              </a:lnSpc>
              <a:spcBef>
                <a:spcPts val="0"/>
              </a:spcBef>
              <a:spcAft>
                <a:spcPts val="0"/>
              </a:spcAft>
              <a:buClr>
                <a:srgbClr val="233A44"/>
              </a:buClr>
              <a:buSzPts val="1100"/>
              <a:buFont typeface="Calibri"/>
              <a:buChar char="■"/>
            </a:pPr>
            <a:r>
              <a:rPr lang="es" sz="1300">
                <a:solidFill>
                  <a:srgbClr val="375FA9"/>
                </a:solidFill>
              </a:rPr>
              <a:t>Sliding Windows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Orientado a Conexión</a:t>
            </a:r>
            <a:endParaRPr sz="1100">
              <a:solidFill>
                <a:srgbClr val="233A44"/>
              </a:solidFill>
              <a:latin typeface="Calibri"/>
              <a:ea typeface="Calibri"/>
              <a:cs typeface="Calibri"/>
              <a:sym typeface="Calibri"/>
            </a:endParaRPr>
          </a:p>
          <a:p>
            <a:pPr indent="0" lvl="1" marL="615950" rtl="0" algn="just">
              <a:lnSpc>
                <a:spcPct val="115000"/>
              </a:lnSpc>
              <a:spcBef>
                <a:spcPts val="0"/>
              </a:spcBef>
              <a:spcAft>
                <a:spcPts val="0"/>
              </a:spcAft>
              <a:buNone/>
            </a:pPr>
            <a:r>
              <a:t/>
            </a:r>
            <a:endParaRPr sz="1300">
              <a:solidFill>
                <a:srgbClr val="375FA9"/>
              </a:solidFill>
            </a:endParaRPr>
          </a:p>
          <a:p>
            <a:pPr indent="-285750" lvl="0" marL="444500" rtl="0" algn="just">
              <a:lnSpc>
                <a:spcPct val="115000"/>
              </a:lnSpc>
              <a:spcBef>
                <a:spcPts val="0"/>
              </a:spcBef>
              <a:spcAft>
                <a:spcPts val="0"/>
              </a:spcAft>
              <a:buClr>
                <a:srgbClr val="233A44"/>
              </a:buClr>
              <a:buSzPts val="1100"/>
              <a:buFont typeface="Calibri"/>
              <a:buChar char="●"/>
            </a:pPr>
            <a:r>
              <a:rPr lang="es">
                <a:solidFill>
                  <a:srgbClr val="375FA9"/>
                </a:solidFill>
              </a:rPr>
              <a:t>Protocolos</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TCP-Transmission Control Protocol</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UDP-User Datagram Protocol</a:t>
            </a:r>
            <a:endParaRPr sz="1300">
              <a:solidFill>
                <a:srgbClr val="375FA9"/>
              </a:solidFill>
            </a:endParaRPr>
          </a:p>
          <a:p>
            <a:pPr indent="-215900" lvl="1" marL="901700" rtl="0" algn="just">
              <a:lnSpc>
                <a:spcPct val="115000"/>
              </a:lnSpc>
              <a:spcBef>
                <a:spcPts val="0"/>
              </a:spcBef>
              <a:spcAft>
                <a:spcPts val="0"/>
              </a:spcAft>
              <a:buNone/>
            </a:pPr>
            <a:r>
              <a:t/>
            </a:r>
            <a:endParaRPr sz="1300">
              <a:solidFill>
                <a:srgbClr val="375FA9"/>
              </a:solidFill>
            </a:endParaRPr>
          </a:p>
        </p:txBody>
      </p:sp>
      <p:pic>
        <p:nvPicPr>
          <p:cNvPr id="207" name="Google Shape;207;p22"/>
          <p:cNvPicPr preferRelativeResize="0"/>
          <p:nvPr/>
        </p:nvPicPr>
        <p:blipFill rotWithShape="1">
          <a:blip r:embed="rId4">
            <a:alphaModFix/>
          </a:blip>
          <a:srcRect b="0" l="0" r="0" t="0"/>
          <a:stretch/>
        </p:blipFill>
        <p:spPr>
          <a:xfrm>
            <a:off x="659750" y="1614530"/>
            <a:ext cx="2930238" cy="28562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23"/>
          <p:cNvSpPr txBox="1"/>
          <p:nvPr/>
        </p:nvSpPr>
        <p:spPr>
          <a:xfrm>
            <a:off x="3790002" y="1561875"/>
            <a:ext cx="3319800" cy="3257700"/>
          </a:xfrm>
          <a:prstGeom prst="rect">
            <a:avLst/>
          </a:prstGeom>
          <a:noFill/>
          <a:ln>
            <a:noFill/>
          </a:ln>
        </p:spPr>
        <p:txBody>
          <a:bodyPr anchorCtr="0" anchor="t" bIns="34275" lIns="0" spcFirstLastPara="1" rIns="0" wrap="square" tIns="34275">
            <a:noAutofit/>
          </a:bodyPr>
          <a:lstStyle/>
          <a:p>
            <a:pPr indent="-285750" lvl="0" marL="444500" rtl="0" algn="just">
              <a:lnSpc>
                <a:spcPct val="115000"/>
              </a:lnSpc>
              <a:spcBef>
                <a:spcPts val="0"/>
              </a:spcBef>
              <a:spcAft>
                <a:spcPts val="0"/>
              </a:spcAft>
              <a:buClr>
                <a:srgbClr val="233A44"/>
              </a:buClr>
              <a:buSzPts val="1100"/>
              <a:buFont typeface="Calibri"/>
              <a:buChar char="●"/>
            </a:pPr>
            <a:r>
              <a:rPr lang="es">
                <a:solidFill>
                  <a:srgbClr val="375FA9"/>
                </a:solidFill>
              </a:rPr>
              <a:t>Capa de Internet</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Usa el protocolo IP</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Se determina la Ruta</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Conmutación de Paquetes</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Direccionamiento</a:t>
            </a:r>
            <a:endParaRPr sz="11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No orientado a conexión  (Best-effort delivery protocol)</a:t>
            </a:r>
            <a:endParaRPr sz="1100">
              <a:solidFill>
                <a:srgbClr val="233A44"/>
              </a:solidFill>
              <a:latin typeface="Calibri"/>
              <a:ea typeface="Calibri"/>
              <a:cs typeface="Calibri"/>
              <a:sym typeface="Calibri"/>
            </a:endParaRPr>
          </a:p>
          <a:p>
            <a:pPr indent="0" lvl="1" marL="615950" rtl="0" algn="just">
              <a:lnSpc>
                <a:spcPct val="115000"/>
              </a:lnSpc>
              <a:spcBef>
                <a:spcPts val="0"/>
              </a:spcBef>
              <a:spcAft>
                <a:spcPts val="0"/>
              </a:spcAft>
              <a:buNone/>
            </a:pPr>
            <a:r>
              <a:t/>
            </a:r>
            <a:endParaRPr sz="1300">
              <a:solidFill>
                <a:srgbClr val="375FA9"/>
              </a:solidFill>
            </a:endParaRPr>
          </a:p>
          <a:p>
            <a:pPr indent="-285750" lvl="0" marL="444500" rtl="0" algn="just">
              <a:lnSpc>
                <a:spcPct val="115000"/>
              </a:lnSpc>
              <a:spcBef>
                <a:spcPts val="0"/>
              </a:spcBef>
              <a:spcAft>
                <a:spcPts val="0"/>
              </a:spcAft>
              <a:buClr>
                <a:srgbClr val="233A44"/>
              </a:buClr>
              <a:buSzPts val="1100"/>
              <a:buFont typeface="Calibri"/>
              <a:buChar char="●"/>
            </a:pPr>
            <a:r>
              <a:rPr lang="es">
                <a:solidFill>
                  <a:srgbClr val="375FA9"/>
                </a:solidFill>
              </a:rPr>
              <a:t>Protocolos</a:t>
            </a:r>
            <a:endParaRPr sz="1300">
              <a:solidFill>
                <a:srgbClr val="233A44"/>
              </a:solidFill>
              <a:latin typeface="Calibri"/>
              <a:ea typeface="Calibri"/>
              <a:cs typeface="Calibri"/>
              <a:sym typeface="Calibri"/>
            </a:endParaRPr>
          </a:p>
          <a:p>
            <a:pPr indent="-285750" lvl="1" marL="901700" rtl="0" algn="just">
              <a:lnSpc>
                <a:spcPct val="115000"/>
              </a:lnSpc>
              <a:spcBef>
                <a:spcPts val="0"/>
              </a:spcBef>
              <a:spcAft>
                <a:spcPts val="0"/>
              </a:spcAft>
              <a:buClr>
                <a:srgbClr val="233A44"/>
              </a:buClr>
              <a:buSzPts val="1100"/>
              <a:buFont typeface="Calibri"/>
              <a:buChar char="○"/>
            </a:pPr>
            <a:r>
              <a:rPr lang="es" sz="1300">
                <a:solidFill>
                  <a:srgbClr val="375FA9"/>
                </a:solidFill>
              </a:rPr>
              <a:t>IP-Internet Protocol</a:t>
            </a:r>
            <a:endParaRPr sz="1100">
              <a:solidFill>
                <a:srgbClr val="233A44"/>
              </a:solidFill>
              <a:latin typeface="Calibri"/>
              <a:ea typeface="Calibri"/>
              <a:cs typeface="Calibri"/>
              <a:sym typeface="Calibri"/>
            </a:endParaRPr>
          </a:p>
          <a:p>
            <a:pPr indent="-215900" lvl="1" marL="901700" rtl="0" algn="just">
              <a:lnSpc>
                <a:spcPct val="115000"/>
              </a:lnSpc>
              <a:spcBef>
                <a:spcPts val="0"/>
              </a:spcBef>
              <a:spcAft>
                <a:spcPts val="0"/>
              </a:spcAft>
              <a:buNone/>
            </a:pPr>
            <a:r>
              <a:t/>
            </a:r>
            <a:endParaRPr sz="1300">
              <a:solidFill>
                <a:srgbClr val="375FA9"/>
              </a:solidFill>
            </a:endParaRPr>
          </a:p>
          <a:p>
            <a:pPr indent="-215900" lvl="1" marL="901700" rtl="0" algn="just">
              <a:lnSpc>
                <a:spcPct val="115000"/>
              </a:lnSpc>
              <a:spcBef>
                <a:spcPts val="0"/>
              </a:spcBef>
              <a:spcAft>
                <a:spcPts val="0"/>
              </a:spcAft>
              <a:buNone/>
            </a:pPr>
            <a:r>
              <a:t/>
            </a:r>
            <a:endParaRPr sz="1300">
              <a:solidFill>
                <a:srgbClr val="375FA9"/>
              </a:solidFill>
            </a:endParaRPr>
          </a:p>
          <a:p>
            <a:pPr indent="-215900" lvl="1" marL="901700" rtl="0" algn="just">
              <a:lnSpc>
                <a:spcPct val="115000"/>
              </a:lnSpc>
              <a:spcBef>
                <a:spcPts val="0"/>
              </a:spcBef>
              <a:spcAft>
                <a:spcPts val="0"/>
              </a:spcAft>
              <a:buNone/>
            </a:pPr>
            <a:r>
              <a:t/>
            </a:r>
            <a:endParaRPr sz="1300">
              <a:solidFill>
                <a:srgbClr val="375FA9"/>
              </a:solidFill>
            </a:endParaRPr>
          </a:p>
        </p:txBody>
      </p:sp>
      <p:sp>
        <p:nvSpPr>
          <p:cNvPr id="213" name="Google Shape;213;p23"/>
          <p:cNvSpPr txBox="1"/>
          <p:nvPr/>
        </p:nvSpPr>
        <p:spPr>
          <a:xfrm>
            <a:off x="830432" y="611106"/>
            <a:ext cx="6715800" cy="8574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200">
                <a:solidFill>
                  <a:srgbClr val="E73263"/>
                </a:solidFill>
              </a:rPr>
              <a:t>Modelo TCP/IP</a:t>
            </a:r>
            <a:endParaRPr sz="2800">
              <a:solidFill>
                <a:srgbClr val="AF7B51"/>
              </a:solidFill>
              <a:latin typeface="Nunito"/>
              <a:ea typeface="Nunito"/>
              <a:cs typeface="Nunito"/>
              <a:sym typeface="Nunito"/>
            </a:endParaRPr>
          </a:p>
        </p:txBody>
      </p:sp>
      <p:pic>
        <p:nvPicPr>
          <p:cNvPr id="214" name="Google Shape;214;p23"/>
          <p:cNvPicPr preferRelativeResize="0"/>
          <p:nvPr/>
        </p:nvPicPr>
        <p:blipFill rotWithShape="1">
          <a:blip r:embed="rId4">
            <a:alphaModFix/>
          </a:blip>
          <a:srcRect b="0" l="0" r="0" t="0"/>
          <a:stretch/>
        </p:blipFill>
        <p:spPr>
          <a:xfrm>
            <a:off x="633005" y="1697823"/>
            <a:ext cx="2704991" cy="28493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